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8" r:id="rId3"/>
    <p:sldId id="318" r:id="rId4"/>
    <p:sldId id="299" r:id="rId5"/>
    <p:sldId id="336" r:id="rId6"/>
    <p:sldId id="315" r:id="rId7"/>
    <p:sldId id="316" r:id="rId8"/>
    <p:sldId id="301" r:id="rId9"/>
    <p:sldId id="269" r:id="rId10"/>
    <p:sldId id="307" r:id="rId11"/>
    <p:sldId id="308" r:id="rId12"/>
    <p:sldId id="275" r:id="rId13"/>
    <p:sldId id="306" r:id="rId14"/>
    <p:sldId id="332" r:id="rId15"/>
    <p:sldId id="279" r:id="rId16"/>
    <p:sldId id="294" r:id="rId17"/>
    <p:sldId id="291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">
          <p15:clr>
            <a:srgbClr val="A4A3A4"/>
          </p15:clr>
        </p15:guide>
        <p15:guide id="2" orient="horz" pos="1012">
          <p15:clr>
            <a:srgbClr val="A4A3A4"/>
          </p15:clr>
        </p15:guide>
        <p15:guide id="3" pos="2604">
          <p15:clr>
            <a:srgbClr val="A4A3A4"/>
          </p15:clr>
        </p15:guide>
        <p15:guide id="4" orient="horz" pos="365">
          <p15:clr>
            <a:srgbClr val="A4A3A4"/>
          </p15:clr>
        </p15:guide>
        <p15:guide id="5" orient="horz" pos="31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7F3"/>
    <a:srgbClr val="80FF00"/>
    <a:srgbClr val="FF00FF"/>
    <a:srgbClr val="66FFFF"/>
    <a:srgbClr val="AED820"/>
    <a:srgbClr val="8FB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8219" autoAdjust="0"/>
  </p:normalViewPr>
  <p:slideViewPr>
    <p:cSldViewPr snapToGrid="0" snapToObjects="1" showGuides="1">
      <p:cViewPr varScale="1">
        <p:scale>
          <a:sx n="94" d="100"/>
          <a:sy n="94" d="100"/>
        </p:scale>
        <p:origin x="66" y="78"/>
      </p:cViewPr>
      <p:guideLst>
        <p:guide orient="horz" pos="368"/>
        <p:guide orient="horz" pos="1012"/>
        <p:guide pos="2604"/>
        <p:guide orient="horz" pos="365"/>
        <p:guide orient="horz"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B1041-1433-AC42-B783-4BC04FBE6841}" type="datetime1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F3058-8104-2D41-9BF7-A5E429CE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4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67678-8B02-F54A-9A5E-4E27E7255BA3}" type="datetime1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A84AE-C6B8-A84C-9CF6-2420F29A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2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311" y="584200"/>
            <a:ext cx="8470900" cy="73759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57721" y="1608998"/>
            <a:ext cx="7545803" cy="286226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1pPr>
            <a:lvl2pPr>
              <a:defRPr sz="20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2pPr>
            <a:lvl3pPr>
              <a:defRPr sz="18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3pPr>
            <a:lvl4pPr>
              <a:defRPr sz="16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4pPr>
            <a:lvl5pPr>
              <a:defRPr sz="16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01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904-61BC-41D7-A96E-6DE2B71C09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21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5C9F-1515-4077-8445-7F94E1B4E690}" type="datetimeFigureOut">
              <a:rPr lang="fi-FI" smtClean="0"/>
              <a:t>7.3.2018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904-61BC-41D7-A96E-6DE2B71C09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60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311" y="584201"/>
            <a:ext cx="8470900" cy="73759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3866" y="4784586"/>
            <a:ext cx="1351233" cy="273844"/>
          </a:xfrm>
          <a:prstGeom prst="rect">
            <a:avLst/>
          </a:prstGeom>
        </p:spPr>
        <p:txBody>
          <a:bodyPr/>
          <a:lstStyle>
            <a:lvl1pPr algn="l">
              <a:defRPr sz="1000" i="0">
                <a:solidFill>
                  <a:schemeClr val="accent6">
                    <a:lumMod val="50000"/>
                    <a:lumOff val="50000"/>
                  </a:schemeClr>
                </a:solidFill>
                <a:latin typeface="Calibri Light"/>
                <a:cs typeface="Calibri Light"/>
              </a:defRPr>
            </a:lvl1pPr>
          </a:lstStyle>
          <a:p>
            <a:fld id="{1F4C4414-A734-4C0D-B63E-D4F949E3CD7B}" type="datetime1">
              <a:rPr lang="fi-FI" smtClean="0"/>
              <a:t>7.3.2018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66747" y="4783014"/>
            <a:ext cx="657118" cy="273844"/>
          </a:xfrm>
          <a:prstGeom prst="rect">
            <a:avLst/>
          </a:prstGeom>
        </p:spPr>
        <p:txBody>
          <a:bodyPr/>
          <a:lstStyle>
            <a:lvl1pPr>
              <a:defRPr sz="1000" i="0">
                <a:solidFill>
                  <a:schemeClr val="accent6">
                    <a:lumMod val="50000"/>
                    <a:lumOff val="50000"/>
                  </a:schemeClr>
                </a:solidFill>
                <a:latin typeface="Calibri Light"/>
                <a:cs typeface="Calibri Light"/>
              </a:defRPr>
            </a:lvl1pPr>
          </a:lstStyle>
          <a:p>
            <a:fld id="{0C522A9B-E48D-F64B-AE14-6457BD1BE0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57722" y="1608999"/>
            <a:ext cx="7545803" cy="286226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1pPr>
            <a:lvl2pPr>
              <a:defRPr sz="20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2pPr>
            <a:lvl3pPr>
              <a:defRPr sz="18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3pPr>
            <a:lvl4pPr>
              <a:defRPr sz="16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4pPr>
            <a:lvl5pPr>
              <a:defRPr sz="16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87946" y="-3223"/>
            <a:ext cx="2474934" cy="273844"/>
          </a:xfrm>
          <a:prstGeom prst="rect">
            <a:avLst/>
          </a:prstGeom>
        </p:spPr>
        <p:txBody>
          <a:bodyPr/>
          <a:lstStyle>
            <a:lvl1pPr algn="r">
              <a:defRPr sz="1000" i="0">
                <a:solidFill>
                  <a:schemeClr val="accent6">
                    <a:lumMod val="50000"/>
                    <a:lumOff val="50000"/>
                  </a:schemeClr>
                </a:solidFill>
                <a:latin typeface="Calibri Light"/>
                <a:cs typeface="Calibri Light"/>
              </a:defRPr>
            </a:lvl1pPr>
          </a:lstStyle>
          <a:p>
            <a:r>
              <a:rPr lang="fi-FI" dirty="0" smtClean="0"/>
              <a:t>Twitter: @</a:t>
            </a:r>
            <a:r>
              <a:rPr lang="fi-FI" dirty="0" err="1" smtClean="0"/>
              <a:t>PiaHautamaki</a:t>
            </a:r>
            <a:endParaRPr lang="fi-FI" dirty="0" smtClean="0"/>
          </a:p>
          <a:p>
            <a:r>
              <a:rPr lang="fi-FI" dirty="0" err="1" smtClean="0"/>
              <a:t>LinkedIN</a:t>
            </a:r>
            <a:r>
              <a:rPr lang="fi-FI" dirty="0" smtClean="0"/>
              <a:t>: fi.linkedin.com/in/piahautamaki</a:t>
            </a:r>
          </a:p>
        </p:txBody>
      </p:sp>
    </p:spTree>
    <p:extLst>
      <p:ext uri="{BB962C8B-B14F-4D97-AF65-F5344CB8AC3E}">
        <p14:creationId xmlns:p14="http://schemas.microsoft.com/office/powerpoint/2010/main" val="125451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311" y="584201"/>
            <a:ext cx="8470900" cy="73759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57722" y="1608999"/>
            <a:ext cx="7545803" cy="286226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1pPr>
            <a:lvl2pPr>
              <a:defRPr sz="20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2pPr>
            <a:lvl3pPr>
              <a:defRPr sz="18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3pPr>
            <a:lvl4pPr>
              <a:defRPr sz="16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4pPr>
            <a:lvl5pPr>
              <a:defRPr sz="1600">
                <a:solidFill>
                  <a:schemeClr val="accent6">
                    <a:lumMod val="75000"/>
                    <a:lumOff val="25000"/>
                  </a:schemeClr>
                </a:solidFill>
                <a:latin typeface="Calibri Light"/>
                <a:cs typeface="Calibri Light"/>
              </a:defRPr>
            </a:lvl5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9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989384" y="4173164"/>
            <a:ext cx="1376360" cy="1376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708" y="4780969"/>
            <a:ext cx="2076292" cy="1773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8284"/>
            <a:ext cx="1564640" cy="155521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395744" y="4731155"/>
            <a:ext cx="74255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200" i="1" dirty="0" smtClean="0"/>
              <a:t>Myynnin yliopettaja, tutkija ja tohtori Pia Hautamäki</a:t>
            </a:r>
            <a:endParaRPr lang="fi-FI" sz="1200" i="1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65744" y="0"/>
            <a:ext cx="74255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200" i="1" dirty="0" smtClean="0"/>
              <a:t>@piahautamaki #</a:t>
            </a:r>
            <a:r>
              <a:rPr lang="fi-FI" sz="1200" i="1" dirty="0" smtClean="0"/>
              <a:t>suomikasvuunmyynnillä</a:t>
            </a:r>
            <a:endParaRPr lang="fi-FI" sz="1200" i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4403"/>
            <a:ext cx="43283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Tuu mukaan toimintaan! </a:t>
            </a:r>
            <a:r>
              <a:rPr lang="en-US" sz="1200" b="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FB: WSL - Woman </a:t>
            </a:r>
            <a:r>
              <a:rPr lang="en-US" sz="1200" b="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Sales Leaders in Finland</a:t>
            </a:r>
            <a:endParaRPr lang="fi-FI" sz="1200" b="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5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1720135"/>
            <a:ext cx="8470900" cy="737593"/>
          </a:xfrm>
        </p:spPr>
        <p:txBody>
          <a:bodyPr/>
          <a:lstStyle/>
          <a:p>
            <a:pPr algn="l"/>
            <a:r>
              <a:rPr lang="fi-FI" sz="4000" dirty="0" err="1" smtClean="0"/>
              <a:t>Keuken</a:t>
            </a:r>
            <a:r>
              <a:rPr lang="fi-FI" sz="4000" dirty="0" smtClean="0"/>
              <a:t> naistenpäivän myynti-ilta:</a:t>
            </a:r>
            <a:br>
              <a:rPr lang="fi-FI" sz="4000" dirty="0" smtClean="0"/>
            </a:br>
            <a:r>
              <a:rPr lang="fi-FI" sz="4000" dirty="0" smtClean="0"/>
              <a:t>M</a:t>
            </a:r>
            <a:r>
              <a:rPr lang="fi-FI" sz="4000" b="1" dirty="0" smtClean="0"/>
              <a:t>inustako myyntitykki?</a:t>
            </a:r>
            <a:r>
              <a:rPr lang="fi-FI" sz="4000" b="1" dirty="0" smtClean="0"/>
              <a:t/>
            </a:r>
            <a:br>
              <a:rPr lang="fi-FI" sz="4000" b="1" dirty="0" smtClean="0"/>
            </a:br>
            <a:r>
              <a:rPr lang="fi-FI" sz="1800" b="1" dirty="0"/>
              <a:t/>
            </a:r>
            <a:br>
              <a:rPr lang="fi-FI" sz="1800" b="1" dirty="0"/>
            </a:br>
            <a:r>
              <a:rPr lang="fi-FI" sz="1800" b="1" dirty="0" smtClean="0"/>
              <a:t>Vieraana myynnin tohtori, tutkija Pia Hautamäki</a:t>
            </a:r>
            <a:br>
              <a:rPr lang="fi-FI" sz="1800" b="1" dirty="0" smtClean="0"/>
            </a:br>
            <a:r>
              <a:rPr lang="fi-FI" sz="1800" b="1" dirty="0"/>
              <a:t/>
            </a:r>
            <a:br>
              <a:rPr lang="fi-FI" sz="1800" b="1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44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51" y="1955800"/>
            <a:ext cx="8470900" cy="737593"/>
          </a:xfrm>
        </p:spPr>
        <p:txBody>
          <a:bodyPr/>
          <a:lstStyle/>
          <a:p>
            <a:r>
              <a:rPr lang="fi-FI" sz="4000" dirty="0" smtClean="0"/>
              <a:t>Mitä myyntikohtaamisessa sitten </a:t>
            </a:r>
            <a:br>
              <a:rPr lang="fi-FI" sz="4000" dirty="0" smtClean="0"/>
            </a:br>
            <a:r>
              <a:rPr lang="fi-FI" sz="4000" dirty="0" smtClean="0"/>
              <a:t>pitäisi </a:t>
            </a:r>
            <a:r>
              <a:rPr lang="fi-FI" sz="4000" dirty="0" smtClean="0"/>
              <a:t>tapahtua?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5970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116840"/>
            <a:ext cx="8470900" cy="737593"/>
          </a:xfrm>
        </p:spPr>
        <p:txBody>
          <a:bodyPr/>
          <a:lstStyle/>
          <a:p>
            <a:pPr algn="l"/>
            <a:r>
              <a:rPr lang="fi-FI" dirty="0" smtClean="0"/>
              <a:t>Myyntikohtaamisen vaiheet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6311" y="599440"/>
            <a:ext cx="7920009" cy="3455261"/>
          </a:xfrm>
        </p:spPr>
        <p:txBody>
          <a:bodyPr numCol="2"/>
          <a:lstStyle/>
          <a:p>
            <a:r>
              <a:rPr lang="fi-FI" sz="1200" b="1" dirty="0" smtClean="0"/>
              <a:t>Avaus </a:t>
            </a:r>
            <a:endParaRPr lang="fi-FI" sz="1200" b="1" dirty="0"/>
          </a:p>
          <a:p>
            <a:pPr lvl="1"/>
            <a:r>
              <a:rPr lang="fi-FI" sz="1200" dirty="0" smtClean="0"/>
              <a:t>Tavoite</a:t>
            </a:r>
            <a:r>
              <a:rPr lang="fi-FI" sz="1200" dirty="0"/>
              <a:t>: Myyntitapaamisen hyvä haltuunotto ja keskustelusuhteen luominen. </a:t>
            </a:r>
          </a:p>
          <a:p>
            <a:pPr lvl="1"/>
            <a:r>
              <a:rPr lang="fi-FI" sz="1200" dirty="0" smtClean="0"/>
              <a:t>Selkeä </a:t>
            </a:r>
            <a:r>
              <a:rPr lang="fi-FI" sz="1200" dirty="0"/>
              <a:t>esittäytyminen. </a:t>
            </a:r>
          </a:p>
          <a:p>
            <a:pPr lvl="1"/>
            <a:r>
              <a:rPr lang="fi-FI" sz="1200" dirty="0"/>
              <a:t>Tapaamisen lähtötilanteen ja tarkoituksen kuvaaminen. </a:t>
            </a:r>
          </a:p>
          <a:p>
            <a:pPr lvl="1"/>
            <a:r>
              <a:rPr lang="fi-FI" sz="1200" dirty="0"/>
              <a:t>Tapaamisen ajankäytöstä sopiminen. 	</a:t>
            </a:r>
          </a:p>
          <a:p>
            <a:endParaRPr lang="fi-FI" sz="1200" dirty="0" smtClean="0"/>
          </a:p>
          <a:p>
            <a:r>
              <a:rPr lang="fi-FI" sz="1200" b="1" dirty="0" smtClean="0"/>
              <a:t>Tarvekartoitus </a:t>
            </a:r>
            <a:endParaRPr lang="fi-FI" sz="1200" b="1" dirty="0"/>
          </a:p>
          <a:p>
            <a:pPr lvl="1"/>
            <a:r>
              <a:rPr lang="fi-FI" sz="1200" dirty="0"/>
              <a:t>Tavoite: Saada tietoa asiakkaan tilanteesta ja tarpeista niin, että myyjä pystyy esittämään oman ratkaisunsa linkittyen asiakkaan tarpeisiin. </a:t>
            </a:r>
          </a:p>
          <a:p>
            <a:pPr lvl="1"/>
            <a:r>
              <a:rPr lang="fi-FI" sz="1200" dirty="0" smtClean="0"/>
              <a:t>Asiakkaan </a:t>
            </a:r>
            <a:r>
              <a:rPr lang="fi-FI" sz="1200" dirty="0"/>
              <a:t>nykytilanteeseen liittyvien haasteiden ja mahdollisuuksien </a:t>
            </a:r>
            <a:r>
              <a:rPr lang="fi-FI" sz="1200" dirty="0" smtClean="0"/>
              <a:t>kartoittaminen, </a:t>
            </a:r>
            <a:r>
              <a:rPr lang="fi-FI" sz="1200" dirty="0"/>
              <a:t>tarpeen kehittäminen ja arvo asiakkaalle. </a:t>
            </a:r>
          </a:p>
          <a:p>
            <a:pPr lvl="1"/>
            <a:r>
              <a:rPr lang="fi-FI" sz="1200" dirty="0"/>
              <a:t>Asiakkaan päätöksentekoprosessin ja vaikuttajaverkoston selvittäminen. 	</a:t>
            </a:r>
            <a:endParaRPr lang="fi-FI" sz="1200" dirty="0" smtClean="0"/>
          </a:p>
          <a:p>
            <a:endParaRPr lang="fi-FI" sz="1200" dirty="0" smtClean="0"/>
          </a:p>
          <a:p>
            <a:endParaRPr lang="fi-FI" sz="1200" dirty="0"/>
          </a:p>
          <a:p>
            <a:endParaRPr lang="fi-FI" sz="1200" dirty="0" smtClean="0"/>
          </a:p>
          <a:p>
            <a:endParaRPr lang="fi-FI" sz="1200" b="1" dirty="0" smtClean="0"/>
          </a:p>
          <a:p>
            <a:r>
              <a:rPr lang="fi-FI" sz="1200" b="1" dirty="0" smtClean="0"/>
              <a:t>Ratkaisun </a:t>
            </a:r>
            <a:r>
              <a:rPr lang="fi-FI" sz="1200" b="1" dirty="0"/>
              <a:t>esittäminen </a:t>
            </a:r>
          </a:p>
          <a:p>
            <a:pPr lvl="1"/>
            <a:r>
              <a:rPr lang="fi-FI" sz="1200" dirty="0"/>
              <a:t>Tavoite: Ratkaisun ja sen hyötyjen esittäminen. </a:t>
            </a:r>
          </a:p>
          <a:p>
            <a:pPr lvl="1"/>
            <a:r>
              <a:rPr lang="fi-FI" sz="1200" dirty="0"/>
              <a:t>Yhteenveto asiakkaan haasteista ja mahdollisuuksista. </a:t>
            </a:r>
          </a:p>
          <a:p>
            <a:pPr lvl="1"/>
            <a:r>
              <a:rPr lang="fi-FI" sz="1200" dirty="0"/>
              <a:t>Ratkaisun esittäminen tarvekartoitukseen ja mahdollisiin aikaisempiin tapaamisiin </a:t>
            </a:r>
            <a:r>
              <a:rPr lang="fi-FI" sz="1200" dirty="0" smtClean="0"/>
              <a:t>perustuen, asiakashyötyjen esilletuonti</a:t>
            </a:r>
          </a:p>
          <a:p>
            <a:r>
              <a:rPr lang="fi-FI" sz="1200" b="1" dirty="0" smtClean="0"/>
              <a:t>Asiakkaan </a:t>
            </a:r>
            <a:r>
              <a:rPr lang="fi-FI" sz="1200" b="1" dirty="0"/>
              <a:t>kysymysten käsittely </a:t>
            </a:r>
          </a:p>
          <a:p>
            <a:pPr lvl="1"/>
            <a:r>
              <a:rPr lang="fi-FI" sz="1200" dirty="0"/>
              <a:t>Tavoite: Asiakkaan esittämien kysymyksien käsittely sekä mahdollisten huolien ja epäilyjen poistaminen </a:t>
            </a:r>
          </a:p>
          <a:p>
            <a:pPr lvl="1"/>
            <a:r>
              <a:rPr lang="fi-FI" sz="1200" dirty="0"/>
              <a:t>Asiakkaan kysymysten ja mahdollisten vastaväitteiden ymmärtäminen ja käsittely. </a:t>
            </a:r>
          </a:p>
          <a:p>
            <a:pPr lvl="1"/>
            <a:r>
              <a:rPr lang="fi-FI" sz="1200" dirty="0"/>
              <a:t>Asiakkaan huolenaiheiden käsittely. 	</a:t>
            </a:r>
            <a:endParaRPr lang="fi-FI" sz="1200" dirty="0" smtClean="0"/>
          </a:p>
          <a:p>
            <a:r>
              <a:rPr lang="fi-FI" sz="1200" b="1" dirty="0" smtClean="0"/>
              <a:t>Päättäminen </a:t>
            </a:r>
            <a:endParaRPr lang="fi-FI" sz="1200" b="1" dirty="0"/>
          </a:p>
          <a:p>
            <a:pPr lvl="1"/>
            <a:r>
              <a:rPr lang="fi-FI" sz="1200" dirty="0"/>
              <a:t>Tavoite: Ymmärtää, miten asian käsittely etenee ja missä päätöksenteon kannalta ollaan sekä sopia jatkosta. </a:t>
            </a:r>
          </a:p>
          <a:p>
            <a:pPr lvl="1"/>
            <a:r>
              <a:rPr lang="fi-FI" sz="1200" dirty="0"/>
              <a:t>Sopivan sitoutumisen perusteltu ehdottaminen. </a:t>
            </a:r>
          </a:p>
          <a:p>
            <a:pPr lvl="1"/>
            <a:r>
              <a:rPr lang="fi-FI" sz="1200" dirty="0"/>
              <a:t>Asiakkaan sitoutumisen saaminen ehdotettuun etenemistapaan ja jatkotoimenpiteistä sopiminen. 	</a:t>
            </a:r>
          </a:p>
        </p:txBody>
      </p:sp>
    </p:spTree>
    <p:extLst>
      <p:ext uri="{BB962C8B-B14F-4D97-AF65-F5344CB8AC3E}">
        <p14:creationId xmlns:p14="http://schemas.microsoft.com/office/powerpoint/2010/main" val="36432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9904-61BC-41D7-A96E-6DE2B71C0957}" type="slidenum">
              <a:rPr lang="fi-FI" smtClean="0"/>
              <a:t>12</a:t>
            </a:fld>
            <a:endParaRPr lang="fi-FI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612" y="785545"/>
            <a:ext cx="5633472" cy="38153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6309" y="677823"/>
            <a:ext cx="36759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Asiakaskäyttäytymisen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muutos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endParaRPr lang="en-US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Myynnin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mahdollisuudet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eivät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rajoitu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vain face-to-face </a:t>
            </a:r>
            <a:r>
              <a:rPr lang="en-US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kohtaamisiin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</a:t>
            </a:r>
            <a:endParaRPr lang="fi-FI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03922" cy="313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7337110" y="4493220"/>
            <a:ext cx="16530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800" dirty="0" smtClean="0"/>
              <a:t>Lähde: </a:t>
            </a:r>
            <a:r>
              <a:rPr lang="fi-FI" sz="800" dirty="0" err="1" smtClean="0"/>
              <a:t>Forrester</a:t>
            </a:r>
            <a:r>
              <a:rPr lang="fi-FI" sz="800" dirty="0" smtClean="0"/>
              <a:t> / Lori </a:t>
            </a:r>
            <a:r>
              <a:rPr lang="fi-FI" sz="800" dirty="0" err="1" smtClean="0"/>
              <a:t>Wizdo</a:t>
            </a:r>
            <a:r>
              <a:rPr lang="fi-FI" sz="800" dirty="0" smtClean="0"/>
              <a:t>, 2016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7459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24" y="243471"/>
            <a:ext cx="8470900" cy="737593"/>
          </a:xfrm>
        </p:spPr>
        <p:txBody>
          <a:bodyPr/>
          <a:lstStyle/>
          <a:p>
            <a:pPr algn="l"/>
            <a:r>
              <a:rPr lang="fi-FI" dirty="0" smtClean="0"/>
              <a:t>Digitaalisuus luo meille uusia mahdollisuuksia onnistua myynnissä kansainvälisellä tasolla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6041" y="1396604"/>
            <a:ext cx="7347211" cy="2862263"/>
          </a:xfrm>
        </p:spPr>
        <p:txBody>
          <a:bodyPr/>
          <a:lstStyle/>
          <a:p>
            <a:r>
              <a:rPr lang="fi-FI" sz="2000" dirty="0" smtClean="0"/>
              <a:t>Tarvitaan rohkeutta ja tekemisen asennetta, maailmalle älykkäästi menoa asiakkaan ostopolkuun vaikuttaen</a:t>
            </a:r>
          </a:p>
          <a:p>
            <a:r>
              <a:rPr lang="fi-FI" sz="2000" dirty="0" smtClean="0"/>
              <a:t>Tarvitaan arvomyynnillistä osaamista kohtiin, kun asiakas osoittaa kiinnostusta (hyödyt / arvo)</a:t>
            </a:r>
          </a:p>
          <a:p>
            <a:r>
              <a:rPr lang="fi-FI" sz="2000" dirty="0" smtClean="0"/>
              <a:t>Verkostot ovat päivän sana – ole näkyvillä!</a:t>
            </a:r>
          </a:p>
          <a:p>
            <a:r>
              <a:rPr lang="fi-FI" sz="2000" dirty="0" smtClean="0"/>
              <a:t>Yrityksen kasvu onnistuu myynnin kautta – mutta myynti ei ole sivutoimi tänä päivänä (!)</a:t>
            </a:r>
          </a:p>
          <a:p>
            <a:r>
              <a:rPr lang="fi-FI" sz="2000" dirty="0" smtClean="0"/>
              <a:t>Myynti on helpointa tutulle asiakkaalle, rakenna </a:t>
            </a:r>
            <a:r>
              <a:rPr lang="fi-FI" sz="2000" dirty="0" smtClean="0"/>
              <a:t>lojaliteettia </a:t>
            </a:r>
            <a:r>
              <a:rPr lang="fi-FI" sz="2000" dirty="0" smtClean="0"/>
              <a:t>ja luottamusta myös kaupan jälkeen</a:t>
            </a:r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980" y="266380"/>
            <a:ext cx="1032420" cy="4408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24121" y="4674408"/>
            <a:ext cx="10070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 smtClean="0"/>
              <a:t>Lähde: Advanceb2b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10089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3961"/>
            <a:ext cx="7886700" cy="994172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Asiakaskäyttäytymisen</a:t>
            </a:r>
            <a:r>
              <a:rPr lang="en-US" sz="4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muutos</a:t>
            </a: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ei</a:t>
            </a: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ole </a:t>
            </a:r>
            <a:r>
              <a:rPr lang="en-US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vähentänyt</a:t>
            </a: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myyjien</a:t>
            </a: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tarvetta</a:t>
            </a: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fi-FI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2289"/>
            <a:ext cx="7886700" cy="3263504"/>
          </a:xfrm>
        </p:spPr>
        <p:txBody>
          <a:bodyPr/>
          <a:lstStyle/>
          <a:p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ämän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päivän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myyjä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asiantuntija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jolta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odotetaan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experttiyttä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pitkäjänteisten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asiakassuhteiden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muodostamistaitoa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hyvää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vuorovaikutusosaamista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sekä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osaamista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tuottaa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arvoa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asiakkaan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liiketoiminnalle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ja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omalle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organisaatiolleen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Ja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erinomainen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asiantuntija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tarvitsee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ympärilleen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erinomaisen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tiimin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Asiantuntijamyynti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koko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organisaation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asia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!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Siksi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markkinointia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ja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myyntiä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tulee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tarkastella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yhdessä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  <a:p>
            <a:endParaRPr lang="en-US" sz="2200" dirty="0"/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65799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021" y="797300"/>
            <a:ext cx="8470900" cy="737593"/>
          </a:xfrm>
        </p:spPr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Myynti on asiakkaan ja myyntiorganisaation liiketoimintamahdollisuuksien kehittämistä yhteistyössä, yhtäaikaisesti ja pitkäjänteisesti.</a:t>
            </a:r>
            <a:br>
              <a:rPr lang="fi-FI" dirty="0">
                <a:latin typeface="Calibri Light" panose="020F0302020204030204" pitchFamily="34" charset="0"/>
              </a:rPr>
            </a:br>
            <a:r>
              <a:rPr lang="fi-FI" dirty="0">
                <a:latin typeface="Calibri Light" panose="020F0302020204030204" pitchFamily="34" charset="0"/>
              </a:rPr>
              <a:t>Yhteinen tarve rakentuu dialogin kautta</a:t>
            </a:r>
            <a:r>
              <a:rPr lang="fi-FI" dirty="0" smtClean="0">
                <a:latin typeface="Calibri Light" panose="020F0302020204030204" pitchFamily="34" charset="0"/>
              </a:rPr>
              <a:t>.</a:t>
            </a:r>
            <a:br>
              <a:rPr lang="fi-FI" dirty="0" smtClean="0">
                <a:latin typeface="Calibri Light" panose="020F0302020204030204" pitchFamily="34" charset="0"/>
              </a:rPr>
            </a:br>
            <a:r>
              <a:rPr lang="fi-FI" dirty="0"/>
              <a:t/>
            </a:r>
            <a:br>
              <a:rPr lang="fi-FI" dirty="0"/>
            </a:br>
            <a:r>
              <a:rPr lang="fi-FI" b="1" i="1" dirty="0" smtClean="0"/>
              <a:t>Tärkeintä on TOIMIA ROHKEASTI                                ja OPPIA joka päivä!</a:t>
            </a:r>
            <a:r>
              <a:rPr lang="fi-FI" b="1" i="1" dirty="0"/>
              <a:t/>
            </a:r>
            <a:br>
              <a:rPr lang="fi-FI" b="1" i="1" dirty="0"/>
            </a:br>
            <a:endParaRPr lang="fi-FI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2570" y="1608998"/>
            <a:ext cx="7545803" cy="28622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7629535" y="4545365"/>
            <a:ext cx="157767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800" dirty="0" smtClean="0"/>
              <a:t>Lähde: Grönroos </a:t>
            </a:r>
            <a:r>
              <a:rPr lang="fi-FI" sz="800" dirty="0"/>
              <a:t>ja Voima (2013) </a:t>
            </a:r>
          </a:p>
        </p:txBody>
      </p:sp>
    </p:spTree>
    <p:extLst>
      <p:ext uri="{BB962C8B-B14F-4D97-AF65-F5344CB8AC3E}">
        <p14:creationId xmlns:p14="http://schemas.microsoft.com/office/powerpoint/2010/main" val="30781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740" y="1645385"/>
            <a:ext cx="8470900" cy="737593"/>
          </a:xfrm>
        </p:spPr>
        <p:txBody>
          <a:bodyPr/>
          <a:lstStyle/>
          <a:p>
            <a:pPr algn="l"/>
            <a:r>
              <a:rPr lang="fi-FI" sz="4000" dirty="0" smtClean="0"/>
              <a:t>Millaisia </a:t>
            </a:r>
            <a:r>
              <a:rPr lang="fi-FI" sz="4000" dirty="0" smtClean="0"/>
              <a:t>toimia ajattelit tehdä jo tänään </a:t>
            </a:r>
            <a:br>
              <a:rPr lang="fi-FI" sz="4000" dirty="0" smtClean="0"/>
            </a:br>
            <a:r>
              <a:rPr lang="fi-FI" sz="4000" dirty="0" smtClean="0"/>
              <a:t>myynnin </a:t>
            </a:r>
            <a:r>
              <a:rPr lang="fi-FI" sz="4000" dirty="0" smtClean="0"/>
              <a:t>kehittämiseksi</a:t>
            </a:r>
            <a:r>
              <a:rPr lang="fi-FI" sz="4000" dirty="0" smtClean="0"/>
              <a:t>?</a:t>
            </a:r>
            <a:br>
              <a:rPr lang="fi-FI" sz="4000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41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4391" y="1437651"/>
            <a:ext cx="7545803" cy="2862263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 smtClean="0"/>
              <a:t>Yritysten </a:t>
            </a:r>
            <a:r>
              <a:rPr lang="fi-FI" dirty="0"/>
              <a:t>on osattava toimia </a:t>
            </a:r>
            <a:r>
              <a:rPr lang="fi-FI" dirty="0" smtClean="0"/>
              <a:t>asiakkaan digikanavissa </a:t>
            </a:r>
            <a:r>
              <a:rPr lang="fi-FI" dirty="0"/>
              <a:t>jo ennen asiakkaan kohtaamista tuottaakseen arvoa asiakkaalle sekä mahdollistaakseen tulevan tapaamisen. </a:t>
            </a:r>
            <a:r>
              <a:rPr lang="fi-FI" dirty="0" smtClean="0"/>
              <a:t>                           </a:t>
            </a:r>
          </a:p>
          <a:p>
            <a:pPr marL="0" indent="0" algn="ctr">
              <a:buNone/>
            </a:pPr>
            <a:r>
              <a:rPr lang="fi-FI" dirty="0" smtClean="0"/>
              <a:t>Mikäli </a:t>
            </a:r>
            <a:r>
              <a:rPr lang="fi-FI" dirty="0"/>
              <a:t>myyntiyritys ei onnistu digikanavissa, on etenkin kansainvälinen toiminta </a:t>
            </a:r>
            <a:r>
              <a:rPr lang="fi-FI" dirty="0" smtClean="0"/>
              <a:t>haasteellista.</a:t>
            </a:r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4834151" y="4189098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800" i="1" dirty="0">
                <a:latin typeface="+mj-lt"/>
              </a:rPr>
              <a:t>Lähde: </a:t>
            </a:r>
            <a:endParaRPr lang="fi-FI" sz="800" i="1" dirty="0" smtClean="0">
              <a:latin typeface="+mj-lt"/>
            </a:endParaRPr>
          </a:p>
          <a:p>
            <a:pPr algn="r"/>
            <a:r>
              <a:rPr lang="fi-FI" sz="800" i="1" dirty="0" smtClean="0">
                <a:latin typeface="+mj-lt"/>
              </a:rPr>
              <a:t>Hautamäki</a:t>
            </a:r>
            <a:r>
              <a:rPr lang="fi-FI" sz="800" i="1" dirty="0">
                <a:latin typeface="+mj-lt"/>
              </a:rPr>
              <a:t>, P. (2016). </a:t>
            </a:r>
            <a:endParaRPr lang="fi-FI" sz="800" i="1" dirty="0" smtClean="0">
              <a:latin typeface="+mj-lt"/>
            </a:endParaRPr>
          </a:p>
          <a:p>
            <a:pPr algn="r"/>
            <a:r>
              <a:rPr lang="fi-FI" sz="800" i="1" dirty="0" err="1" smtClean="0">
                <a:latin typeface="+mj-lt"/>
              </a:rPr>
              <a:t>Leading</a:t>
            </a:r>
            <a:r>
              <a:rPr lang="fi-FI" sz="800" i="1" dirty="0" smtClean="0">
                <a:latin typeface="+mj-lt"/>
              </a:rPr>
              <a:t> </a:t>
            </a:r>
            <a:r>
              <a:rPr lang="fi-FI" sz="800" i="1" dirty="0" err="1">
                <a:latin typeface="+mj-lt"/>
              </a:rPr>
              <a:t>with</a:t>
            </a:r>
            <a:r>
              <a:rPr lang="fi-FI" sz="800" i="1" dirty="0">
                <a:latin typeface="+mj-lt"/>
              </a:rPr>
              <a:t> </a:t>
            </a:r>
            <a:r>
              <a:rPr lang="fi-FI" sz="800" i="1" dirty="0" err="1">
                <a:latin typeface="+mj-lt"/>
              </a:rPr>
              <a:t>Individual</a:t>
            </a:r>
            <a:r>
              <a:rPr lang="fi-FI" sz="800" i="1" dirty="0">
                <a:latin typeface="+mj-lt"/>
              </a:rPr>
              <a:t> </a:t>
            </a:r>
            <a:r>
              <a:rPr lang="fi-FI" sz="800" i="1" dirty="0" err="1">
                <a:latin typeface="+mj-lt"/>
              </a:rPr>
              <a:t>Consideration</a:t>
            </a:r>
            <a:r>
              <a:rPr lang="fi-FI" sz="800" i="1" dirty="0">
                <a:latin typeface="+mj-lt"/>
              </a:rPr>
              <a:t> - </a:t>
            </a:r>
            <a:r>
              <a:rPr lang="fi-FI" sz="800" i="1" dirty="0" err="1">
                <a:latin typeface="+mj-lt"/>
              </a:rPr>
              <a:t>Forming</a:t>
            </a:r>
            <a:r>
              <a:rPr lang="fi-FI" sz="800" i="1" dirty="0">
                <a:latin typeface="+mj-lt"/>
              </a:rPr>
              <a:t> Value </a:t>
            </a:r>
            <a:r>
              <a:rPr lang="fi-FI" sz="800" i="1" dirty="0" err="1">
                <a:latin typeface="+mj-lt"/>
              </a:rPr>
              <a:t>with</a:t>
            </a:r>
            <a:r>
              <a:rPr lang="fi-FI" sz="800" i="1" dirty="0">
                <a:latin typeface="+mj-lt"/>
              </a:rPr>
              <a:t> </a:t>
            </a:r>
            <a:r>
              <a:rPr lang="fi-FI" sz="800" i="1" dirty="0" err="1">
                <a:latin typeface="+mj-lt"/>
              </a:rPr>
              <a:t>Customers</a:t>
            </a:r>
            <a:r>
              <a:rPr lang="fi-FI" sz="800" i="1" dirty="0">
                <a:latin typeface="+mj-lt"/>
              </a:rPr>
              <a:t> in Business </a:t>
            </a:r>
            <a:r>
              <a:rPr lang="fi-FI" sz="800" i="1" dirty="0" err="1">
                <a:latin typeface="+mj-lt"/>
              </a:rPr>
              <a:t>Interactions</a:t>
            </a:r>
            <a:r>
              <a:rPr lang="fi-FI" sz="800" i="1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30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06" y="1971786"/>
            <a:ext cx="8470900" cy="737593"/>
          </a:xfrm>
        </p:spPr>
        <p:txBody>
          <a:bodyPr/>
          <a:lstStyle/>
          <a:p>
            <a:pPr algn="l"/>
            <a:r>
              <a:rPr lang="fi-FI" sz="4000" dirty="0" smtClean="0"/>
              <a:t>Millainen tyyppi on myyntitykki?</a:t>
            </a:r>
            <a:br>
              <a:rPr lang="fi-FI" sz="4000" dirty="0" smtClean="0"/>
            </a:br>
            <a:r>
              <a:rPr lang="fi-FI" sz="4000" dirty="0"/>
              <a:t/>
            </a:r>
            <a:br>
              <a:rPr lang="fi-FI" sz="4000" dirty="0"/>
            </a:b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77196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173" y="585289"/>
            <a:ext cx="8470900" cy="737593"/>
          </a:xfrm>
        </p:spPr>
        <p:txBody>
          <a:bodyPr/>
          <a:lstStyle/>
          <a:p>
            <a:pPr algn="l"/>
            <a:r>
              <a:rPr lang="fi-FI" sz="4000" dirty="0">
                <a:solidFill>
                  <a:schemeClr val="tx1"/>
                </a:solidFill>
              </a:rPr>
              <a:t>B2B-asiakkaat kertovat…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95173" y="1420944"/>
            <a:ext cx="7545803" cy="286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>
                <a:solidFill>
                  <a:schemeClr val="tx1"/>
                </a:solidFill>
              </a:rPr>
              <a:t>”…jos kemiat ei pelaa, vaihdan myyjän tai firman…”</a:t>
            </a:r>
          </a:p>
          <a:p>
            <a:pPr marL="0" indent="0">
              <a:buNone/>
            </a:pPr>
            <a:r>
              <a:rPr lang="fi-FI" sz="1800" dirty="0">
                <a:solidFill>
                  <a:schemeClr val="tx1"/>
                </a:solidFill>
              </a:rPr>
              <a:t>”…myyjän pitäisi käsitellä myös riskit ja </a:t>
            </a:r>
            <a:r>
              <a:rPr lang="fi-FI" sz="1800" dirty="0" err="1">
                <a:solidFill>
                  <a:schemeClr val="tx1"/>
                </a:solidFill>
              </a:rPr>
              <a:t>mua</a:t>
            </a:r>
            <a:r>
              <a:rPr lang="fi-FI" sz="1800" dirty="0">
                <a:solidFill>
                  <a:schemeClr val="tx1"/>
                </a:solidFill>
              </a:rPr>
              <a:t> huolestuttavat asiat…”</a:t>
            </a:r>
          </a:p>
          <a:p>
            <a:pPr marL="0" indent="0">
              <a:buNone/>
            </a:pPr>
            <a:r>
              <a:rPr lang="fi-FI" sz="1800" dirty="0">
                <a:solidFill>
                  <a:schemeClr val="tx1"/>
                </a:solidFill>
              </a:rPr>
              <a:t>”…</a:t>
            </a:r>
            <a:r>
              <a:rPr lang="fi-FI" sz="1800" dirty="0" err="1">
                <a:solidFill>
                  <a:schemeClr val="tx1"/>
                </a:solidFill>
              </a:rPr>
              <a:t>mun</a:t>
            </a:r>
            <a:r>
              <a:rPr lang="fi-FI" sz="1800" dirty="0">
                <a:solidFill>
                  <a:schemeClr val="tx1"/>
                </a:solidFill>
              </a:rPr>
              <a:t> mielestä myyjän tehtävänä on rakentaa positiivinen fiilis tapaamiseen…”</a:t>
            </a:r>
          </a:p>
          <a:p>
            <a:pPr marL="0" indent="0">
              <a:buNone/>
            </a:pPr>
            <a:r>
              <a:rPr lang="fi-FI" sz="1800" dirty="0">
                <a:solidFill>
                  <a:schemeClr val="tx1"/>
                </a:solidFill>
              </a:rPr>
              <a:t>”…on tosi kiusallista seurata myynti-ihmisten toimintaa…. kun ollaan eri mieltä tapaamisessa… ei olla treenattu etukäteen…”</a:t>
            </a:r>
          </a:p>
          <a:p>
            <a:pPr marL="0" indent="0">
              <a:buNone/>
            </a:pPr>
            <a:r>
              <a:rPr lang="fi-FI" sz="1800" dirty="0">
                <a:solidFill>
                  <a:schemeClr val="tx1"/>
                </a:solidFill>
              </a:rPr>
              <a:t>”…ei me aina tiedetä mitä me tarvitaan… </a:t>
            </a:r>
            <a:r>
              <a:rPr lang="fi-FI" sz="1800" dirty="0" err="1">
                <a:solidFill>
                  <a:schemeClr val="tx1"/>
                </a:solidFill>
              </a:rPr>
              <a:t>mä</a:t>
            </a:r>
            <a:r>
              <a:rPr lang="fi-FI" sz="1800" dirty="0">
                <a:solidFill>
                  <a:schemeClr val="tx1"/>
                </a:solidFill>
              </a:rPr>
              <a:t> haluan keskusteluja myyjän kanssa… uusia ideoita ja oivalluksia…”</a:t>
            </a:r>
          </a:p>
          <a:p>
            <a:pPr marL="0" indent="0">
              <a:buNone/>
            </a:pPr>
            <a:r>
              <a:rPr lang="fi-FI" sz="1800" dirty="0">
                <a:solidFill>
                  <a:schemeClr val="tx1"/>
                </a:solidFill>
              </a:rPr>
              <a:t>”…hyvä myyjä osaa kuunnella ja sitä kautta ymmärtää meitä ja meidän tilannetta paremmin…”</a:t>
            </a:r>
          </a:p>
        </p:txBody>
      </p:sp>
    </p:spTree>
    <p:extLst>
      <p:ext uri="{BB962C8B-B14F-4D97-AF65-F5344CB8AC3E}">
        <p14:creationId xmlns:p14="http://schemas.microsoft.com/office/powerpoint/2010/main" val="36907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i-FI" dirty="0" smtClean="0"/>
              <a:t>Suomalaisittain myynnin haasteet…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1321" y="1305191"/>
            <a:ext cx="7545803" cy="2862263"/>
          </a:xfrm>
        </p:spPr>
        <p:txBody>
          <a:bodyPr/>
          <a:lstStyle/>
          <a:p>
            <a:r>
              <a:rPr lang="fi-FI" dirty="0" smtClean="0"/>
              <a:t>Ei </a:t>
            </a:r>
            <a:r>
              <a:rPr lang="fi-FI" dirty="0"/>
              <a:t>kysytä eikä kuunnella</a:t>
            </a:r>
          </a:p>
          <a:p>
            <a:r>
              <a:rPr lang="fi-FI" dirty="0" smtClean="0"/>
              <a:t>Ei </a:t>
            </a:r>
            <a:r>
              <a:rPr lang="fi-FI" dirty="0"/>
              <a:t>selvitetä tai ymmärretä asiakkaan tarvetta / piilevää </a:t>
            </a:r>
            <a:r>
              <a:rPr lang="fi-FI" dirty="0" smtClean="0"/>
              <a:t>tarvetta</a:t>
            </a:r>
          </a:p>
          <a:p>
            <a:r>
              <a:rPr lang="fi-FI" dirty="0" smtClean="0"/>
              <a:t>Tarjotaan </a:t>
            </a:r>
            <a:r>
              <a:rPr lang="fi-FI" dirty="0"/>
              <a:t>tuotetta, vaikka ei tiedetä mitä asiakas oikeastaan haluaisi ostaa</a:t>
            </a:r>
            <a:r>
              <a:rPr lang="fi-FI" dirty="0" smtClean="0"/>
              <a:t>…</a:t>
            </a:r>
          </a:p>
          <a:p>
            <a:r>
              <a:rPr lang="fi-FI" dirty="0" smtClean="0"/>
              <a:t>Passiivisuus myynnissä luo kuvan siitä, että sinua EI kiinnosta ko. </a:t>
            </a:r>
            <a:r>
              <a:rPr lang="fi-FI" dirty="0" err="1" smtClean="0"/>
              <a:t>asiakkuus</a:t>
            </a:r>
            <a:r>
              <a:rPr lang="fi-FI" dirty="0" smtClean="0"/>
              <a:t>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08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550819" y="5535216"/>
            <a:ext cx="976313" cy="228600"/>
          </a:xfrm>
        </p:spPr>
        <p:txBody>
          <a:bodyPr/>
          <a:lstStyle/>
          <a:p>
            <a:pPr>
              <a:defRPr/>
            </a:pPr>
            <a:fld id="{94CA04EB-CA7E-4353-8021-11B1B58CC9AF}" type="datetime4">
              <a:rPr lang="en-GB" smtClean="0">
                <a:latin typeface="+mj-lt"/>
              </a:rPr>
              <a:pPr>
                <a:defRPr/>
              </a:pPr>
              <a:t>07 March 2018</a:t>
            </a:fld>
            <a:endParaRPr lang="fi-FI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2081" y="5535216"/>
            <a:ext cx="2171700" cy="184547"/>
          </a:xfrm>
        </p:spPr>
        <p:txBody>
          <a:bodyPr/>
          <a:lstStyle/>
          <a:p>
            <a:pPr>
              <a:defRPr/>
            </a:pPr>
            <a:r>
              <a:rPr lang="fi-FI" smtClean="0">
                <a:latin typeface="+mj-lt"/>
              </a:rPr>
              <a:t>www.haaga-helia.fi</a:t>
            </a:r>
            <a:endParaRPr lang="fi-FI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1331" y="5363766"/>
            <a:ext cx="685800" cy="228600"/>
          </a:xfrm>
        </p:spPr>
        <p:txBody>
          <a:bodyPr/>
          <a:lstStyle/>
          <a:p>
            <a:pPr>
              <a:defRPr/>
            </a:pPr>
            <a:fld id="{621792C6-339F-4054-B5A4-9058719CE1E4}" type="slidenum">
              <a:rPr lang="fi-FI" altLang="fi-FI" smtClean="0">
                <a:latin typeface="+mj-lt"/>
              </a:rPr>
              <a:pPr>
                <a:defRPr/>
              </a:pPr>
              <a:t>5</a:t>
            </a:fld>
            <a:endParaRPr lang="fi-FI" altLang="fi-FI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1003" y="4210051"/>
            <a:ext cx="5375672" cy="5119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2697957" y="2947988"/>
            <a:ext cx="359926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>
              <a:defRPr/>
            </a:pPr>
            <a:endParaRPr lang="en-US" sz="90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2896791" y="2084785"/>
            <a:ext cx="3190875" cy="927497"/>
          </a:xfrm>
          <a:custGeom>
            <a:avLst/>
            <a:gdLst>
              <a:gd name="T0" fmla="*/ 0 w 4032"/>
              <a:gd name="T1" fmla="*/ 1603124 h 1069"/>
              <a:gd name="T2" fmla="*/ 2869227 w 4032"/>
              <a:gd name="T3" fmla="*/ 7715 h 1069"/>
              <a:gd name="T4" fmla="*/ 5673725 w 4032"/>
              <a:gd name="T5" fmla="*/ 1649412 h 1069"/>
              <a:gd name="T6" fmla="*/ 0 60000 65536"/>
              <a:gd name="T7" fmla="*/ 0 60000 65536"/>
              <a:gd name="T8" fmla="*/ 0 60000 65536"/>
              <a:gd name="T9" fmla="*/ 0 w 4032"/>
              <a:gd name="T10" fmla="*/ 0 h 1069"/>
              <a:gd name="T11" fmla="*/ 4032 w 4032"/>
              <a:gd name="T12" fmla="*/ 1069 h 10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2" h="1069">
                <a:moveTo>
                  <a:pt x="0" y="1039"/>
                </a:moveTo>
                <a:cubicBezTo>
                  <a:pt x="683" y="519"/>
                  <a:pt x="1367" y="0"/>
                  <a:pt x="2039" y="5"/>
                </a:cubicBezTo>
                <a:cubicBezTo>
                  <a:pt x="2711" y="10"/>
                  <a:pt x="3702" y="892"/>
                  <a:pt x="4032" y="1069"/>
                </a:cubicBezTo>
              </a:path>
            </a:pathLst>
          </a:custGeom>
          <a:noFill/>
          <a:ln w="50800" cap="flat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>
              <a:defRPr/>
            </a:pPr>
            <a:endParaRPr lang="en-US" sz="90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83606" y="3282554"/>
            <a:ext cx="1263254" cy="18466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TRANSACTIONAL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73291" y="3282554"/>
            <a:ext cx="1276350" cy="18466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VALUE CREATION</a:t>
            </a:r>
          </a:p>
        </p:txBody>
      </p:sp>
      <p:sp>
        <p:nvSpPr>
          <p:cNvPr id="10" name="Up Arrow 9"/>
          <p:cNvSpPr/>
          <p:nvPr/>
        </p:nvSpPr>
        <p:spPr>
          <a:xfrm>
            <a:off x="4187091" y="3209100"/>
            <a:ext cx="771525" cy="942975"/>
          </a:xfrm>
          <a:prstGeom prst="upArrow">
            <a:avLst/>
          </a:prstGeom>
          <a:gradFill flip="none" rotWithShape="1">
            <a:gsLst>
              <a:gs pos="0">
                <a:srgbClr val="969696"/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9479" y="3496866"/>
            <a:ext cx="1748748" cy="5924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129481" indent="-129481">
              <a:lnSpc>
                <a:spcPts val="1125"/>
              </a:lnSpc>
              <a:spcAft>
                <a:spcPts val="338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200" dirty="0"/>
              <a:t>Advice &amp; insights focus</a:t>
            </a:r>
          </a:p>
          <a:p>
            <a:pPr marL="129481" indent="-129481">
              <a:lnSpc>
                <a:spcPts val="1125"/>
              </a:lnSpc>
              <a:spcAft>
                <a:spcPts val="338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200" dirty="0"/>
              <a:t>Expertise decision</a:t>
            </a:r>
          </a:p>
          <a:p>
            <a:pPr marL="129481" indent="-129481">
              <a:lnSpc>
                <a:spcPts val="1125"/>
              </a:lnSpc>
              <a:spcAft>
                <a:spcPts val="338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200" dirty="0"/>
              <a:t>Want meetings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5019" y="1585913"/>
            <a:ext cx="1371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1238"/>
              </a:lnSpc>
              <a:defRPr/>
            </a:pPr>
            <a:r>
              <a:rPr lang="en-US" sz="1200" dirty="0"/>
              <a:t>Clients buy </a:t>
            </a:r>
            <a:r>
              <a:rPr lang="en-US" sz="1200" dirty="0" err="1"/>
              <a:t>transactionally</a:t>
            </a:r>
            <a:endParaRPr lang="en-US" sz="1200" dirty="0"/>
          </a:p>
        </p:txBody>
      </p: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1995489" y="2302669"/>
            <a:ext cx="1173956" cy="910829"/>
            <a:chOff x="122067" y="2503503"/>
            <a:chExt cx="2087733" cy="1619842"/>
          </a:xfrm>
        </p:grpSpPr>
        <p:grpSp>
          <p:nvGrpSpPr>
            <p:cNvPr id="29728" name="Group 59"/>
            <p:cNvGrpSpPr>
              <a:grpSpLocks/>
            </p:cNvGrpSpPr>
            <p:nvPr/>
          </p:nvGrpSpPr>
          <p:grpSpPr bwMode="auto">
            <a:xfrm>
              <a:off x="683581" y="2503503"/>
              <a:ext cx="811693" cy="1154097"/>
              <a:chOff x="1066800" y="5257800"/>
              <a:chExt cx="614082" cy="918883"/>
            </a:xfrm>
          </p:grpSpPr>
          <p:pic>
            <p:nvPicPr>
              <p:cNvPr id="29742" name="Picture 23" descr="PPP_CGENE_CLP_Figure_Top_Gray.png"/>
              <p:cNvPicPr>
                <a:picLocks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43000" y="5638800"/>
                <a:ext cx="537882" cy="537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Oval Callout 24"/>
              <p:cNvSpPr/>
              <p:nvPr/>
            </p:nvSpPr>
            <p:spPr>
              <a:xfrm flipH="1">
                <a:off x="1066800" y="5257800"/>
                <a:ext cx="493058" cy="303421"/>
              </a:xfrm>
              <a:prstGeom prst="wedgeEllipseCallout">
                <a:avLst>
                  <a:gd name="adj1" fmla="val 1602"/>
                  <a:gd name="adj2" fmla="val 81708"/>
                </a:avLst>
              </a:prstGeom>
              <a:noFill/>
              <a:ln w="38100">
                <a:solidFill>
                  <a:schemeClr val="tx2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18670" y="5257800"/>
                <a:ext cx="163393" cy="305146"/>
              </a:xfrm>
              <a:prstGeom prst="rect">
                <a:avLst/>
              </a:prstGeom>
              <a:noFill/>
            </p:spPr>
            <p:txBody>
              <a:bodyPr wrap="none">
                <a:prstTxWarp prst="textPlain">
                  <a:avLst/>
                </a:prstTxWarp>
                <a:spAutoFit/>
                <a:scene3d>
                  <a:camera prst="perspectiveRelaxedModerately"/>
                  <a:lightRig rig="threePt" dir="t"/>
                </a:scene3d>
              </a:bodyPr>
              <a:lstStyle/>
              <a:p>
                <a:pPr>
                  <a:defRPr/>
                </a:pPr>
                <a:endParaRPr lang="en-US" sz="900" dirty="0">
                  <a:solidFill>
                    <a:srgbClr val="00B050"/>
                  </a:solidFill>
                  <a:latin typeface="+mj-lt"/>
                  <a:cs typeface="Times New Roman" pitchFamily="18" charset="0"/>
                </a:endParaRPr>
              </a:p>
            </p:txBody>
          </p:sp>
        </p:grpSp>
        <p:grpSp>
          <p:nvGrpSpPr>
            <p:cNvPr id="29729" name="Group 47"/>
            <p:cNvGrpSpPr>
              <a:grpSpLocks/>
            </p:cNvGrpSpPr>
            <p:nvPr/>
          </p:nvGrpSpPr>
          <p:grpSpPr bwMode="auto">
            <a:xfrm>
              <a:off x="122067" y="2966620"/>
              <a:ext cx="1139388" cy="1019453"/>
              <a:chOff x="0" y="2438400"/>
              <a:chExt cx="1021976" cy="914400"/>
            </a:xfrm>
          </p:grpSpPr>
          <p:grpSp>
            <p:nvGrpSpPr>
              <p:cNvPr id="29736" name="Group 46"/>
              <p:cNvGrpSpPr>
                <a:grpSpLocks/>
              </p:cNvGrpSpPr>
              <p:nvPr/>
            </p:nvGrpSpPr>
            <p:grpSpPr bwMode="auto">
              <a:xfrm flipH="1">
                <a:off x="0" y="2438400"/>
                <a:ext cx="1021976" cy="914400"/>
                <a:chOff x="0" y="2438400"/>
                <a:chExt cx="1021976" cy="914400"/>
              </a:xfrm>
            </p:grpSpPr>
            <p:pic>
              <p:nvPicPr>
                <p:cNvPr id="29738" name="Picture 21" descr="PPP_CGENE_CLP_Figure_Top_Gray.png"/>
                <p:cNvPicPr>
                  <a:picLocks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2707341"/>
                  <a:ext cx="645459" cy="6454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" name="Oval Callout 22"/>
                <p:cNvSpPr/>
                <p:nvPr/>
              </p:nvSpPr>
              <p:spPr>
                <a:xfrm>
                  <a:off x="430306" y="2438400"/>
                  <a:ext cx="591670" cy="364105"/>
                </a:xfrm>
                <a:prstGeom prst="wedgeEllipseCallout">
                  <a:avLst>
                    <a:gd name="adj1" fmla="val -36068"/>
                    <a:gd name="adj2" fmla="val 64442"/>
                  </a:avLst>
                </a:prstGeom>
                <a:noFill/>
                <a:ln w="38100">
                  <a:solidFill>
                    <a:schemeClr val="tx2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900">
                    <a:solidFill>
                      <a:prstClr val="white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 rot="397008">
                <a:off x="151935" y="2438941"/>
                <a:ext cx="239297" cy="324769"/>
              </a:xfrm>
              <a:prstGeom prst="rect">
                <a:avLst/>
              </a:prstGeom>
              <a:noFill/>
            </p:spPr>
            <p:txBody>
              <a:bodyPr wrap="none">
                <a:prstTxWarp prst="textPlain">
                  <a:avLst/>
                </a:prstTxWarp>
                <a:spAutoFit/>
                <a:scene3d>
                  <a:camera prst="perspectiveRelaxedModerately"/>
                  <a:lightRig rig="threePt" dir="t"/>
                </a:scene3d>
              </a:bodyPr>
              <a:lstStyle/>
              <a:p>
                <a:pPr>
                  <a:defRPr/>
                </a:pPr>
                <a:endParaRPr lang="en-US" sz="900" dirty="0">
                  <a:solidFill>
                    <a:srgbClr val="00B050"/>
                  </a:solidFill>
                  <a:latin typeface="+mj-lt"/>
                  <a:cs typeface="Times New Roman" pitchFamily="18" charset="0"/>
                </a:endParaRPr>
              </a:p>
            </p:txBody>
          </p:sp>
        </p:grpSp>
        <p:pic>
          <p:nvPicPr>
            <p:cNvPr id="29730" name="Picture 15" descr="PPP_CGENE_CLP_Figure_Top_Gray.png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220" y="3186720"/>
              <a:ext cx="936625" cy="93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9731" name="Group 39"/>
            <p:cNvGrpSpPr>
              <a:grpSpLocks/>
            </p:cNvGrpSpPr>
            <p:nvPr/>
          </p:nvGrpSpPr>
          <p:grpSpPr bwMode="auto">
            <a:xfrm>
              <a:off x="1371600" y="2819400"/>
              <a:ext cx="838200" cy="515815"/>
              <a:chOff x="1475129" y="2265496"/>
              <a:chExt cx="838200" cy="515815"/>
            </a:xfrm>
          </p:grpSpPr>
          <p:sp>
            <p:nvSpPr>
              <p:cNvPr id="18" name="Oval Callout 17"/>
              <p:cNvSpPr/>
              <p:nvPr/>
            </p:nvSpPr>
            <p:spPr>
              <a:xfrm>
                <a:off x="1475129" y="2265496"/>
                <a:ext cx="838200" cy="515815"/>
              </a:xfrm>
              <a:prstGeom prst="wedgeEllipseCallout">
                <a:avLst>
                  <a:gd name="adj1" fmla="val -36068"/>
                  <a:gd name="adj2" fmla="val 64442"/>
                </a:avLst>
              </a:prstGeom>
              <a:noFill/>
              <a:ln w="38100">
                <a:solidFill>
                  <a:schemeClr val="tx2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703524" y="2298978"/>
                <a:ext cx="338780" cy="463719"/>
              </a:xfrm>
              <a:prstGeom prst="rect">
                <a:avLst/>
              </a:prstGeom>
              <a:noFill/>
            </p:spPr>
            <p:txBody>
              <a:bodyPr wrap="none">
                <a:prstTxWarp prst="textPlain">
                  <a:avLst/>
                </a:prstTxWarp>
                <a:spAutoFit/>
                <a:scene3d>
                  <a:camera prst="perspectiveRelaxedModerately"/>
                  <a:lightRig rig="threePt" dir="t"/>
                </a:scene3d>
              </a:bodyPr>
              <a:lstStyle/>
              <a:p>
                <a:pPr>
                  <a:defRPr/>
                </a:pPr>
                <a:endParaRPr lang="en-US" sz="900" dirty="0">
                  <a:solidFill>
                    <a:srgbClr val="00B050"/>
                  </a:solidFill>
                  <a:latin typeface="+mj-lt"/>
                  <a:cs typeface="Times New Roman" pitchFamily="18" charset="0"/>
                </a:endParaRP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3199210" y="4270773"/>
            <a:ext cx="2842022" cy="3103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688"/>
              </a:lnSpc>
              <a:defRPr/>
            </a:pPr>
            <a:r>
              <a:rPr lang="en-US" sz="1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The middle is shrinking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12182" y="3496866"/>
            <a:ext cx="1681999" cy="5924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129481" indent="-129481">
              <a:lnSpc>
                <a:spcPts val="1125"/>
              </a:lnSpc>
              <a:spcAft>
                <a:spcPts val="338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200" dirty="0"/>
              <a:t>Cost focus</a:t>
            </a:r>
          </a:p>
          <a:p>
            <a:pPr marL="129481" indent="-129481">
              <a:lnSpc>
                <a:spcPts val="1125"/>
              </a:lnSpc>
              <a:spcAft>
                <a:spcPts val="338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200" dirty="0"/>
              <a:t>Convenience Decision</a:t>
            </a:r>
          </a:p>
          <a:p>
            <a:pPr marL="129481" indent="-129481">
              <a:lnSpc>
                <a:spcPts val="1125"/>
              </a:lnSpc>
              <a:spcAft>
                <a:spcPts val="338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200" dirty="0"/>
              <a:t>Don’t want to meet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38775" y="1585912"/>
            <a:ext cx="1610916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1238"/>
              </a:lnSpc>
              <a:defRPr/>
            </a:pPr>
            <a:r>
              <a:rPr lang="en-US" sz="1200" dirty="0"/>
              <a:t>Clients want collaboration &amp; deeper relationships</a:t>
            </a:r>
          </a:p>
        </p:txBody>
      </p:sp>
      <p:grpSp>
        <p:nvGrpSpPr>
          <p:cNvPr id="30" name="Group 41"/>
          <p:cNvGrpSpPr>
            <a:grpSpLocks/>
          </p:cNvGrpSpPr>
          <p:nvPr/>
        </p:nvGrpSpPr>
        <p:grpSpPr bwMode="auto">
          <a:xfrm>
            <a:off x="5993606" y="2339580"/>
            <a:ext cx="1076325" cy="869156"/>
            <a:chOff x="7229473" y="2568575"/>
            <a:chExt cx="1914527" cy="1546224"/>
          </a:xfrm>
        </p:grpSpPr>
        <p:pic>
          <p:nvPicPr>
            <p:cNvPr id="29720" name="Picture 30" descr="PPP_CGENE_CLP_Figure_Top_Gray.png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9701" y="2894120"/>
              <a:ext cx="763480" cy="76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Oval Callout 31"/>
            <p:cNvSpPr/>
            <p:nvPr/>
          </p:nvSpPr>
          <p:spPr>
            <a:xfrm>
              <a:off x="7762874" y="2568575"/>
              <a:ext cx="838200" cy="515815"/>
            </a:xfrm>
            <a:prstGeom prst="wedgeEllipseCallout">
              <a:avLst>
                <a:gd name="adj1" fmla="val -36068"/>
                <a:gd name="adj2" fmla="val 64442"/>
              </a:avLst>
            </a:prstGeom>
            <a:noFill/>
            <a:ln w="38100">
              <a:solidFill>
                <a:srgbClr val="3366FF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>
                <a:solidFill>
                  <a:prstClr val="white"/>
                </a:solidFill>
                <a:latin typeface="+mj-lt"/>
              </a:endParaRPr>
            </a:p>
          </p:txBody>
        </p:sp>
        <p:pic>
          <p:nvPicPr>
            <p:cNvPr id="29724" name="Picture 32" descr="PPP_CGENE_CLP_Figure_Top_Gray.png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7262" y="3160450"/>
              <a:ext cx="829292" cy="829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5" name="Picture 33" descr="PPP_CGENE_CLP_Figure_Blurb_Light.png"/>
            <p:cNvPicPr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25" t="11905" r="23808" b="66667"/>
            <a:stretch>
              <a:fillRect/>
            </a:stretch>
          </p:blipFill>
          <p:spPr bwMode="auto">
            <a:xfrm>
              <a:off x="7924800" y="2590800"/>
              <a:ext cx="381000" cy="489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6" name="Picture 34" descr="PPP_CGENE_CLP_Figure_Top_Blue.png"/>
            <p:cNvPicPr>
              <a:picLocks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473" y="3101974"/>
              <a:ext cx="10128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27" name="Picture 35" descr="PPP_CGENE_CLP_Figure_Top_Gray.png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7918" y="3229253"/>
              <a:ext cx="756082" cy="756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Freeform 10"/>
          <p:cNvSpPr>
            <a:spLocks/>
          </p:cNvSpPr>
          <p:nvPr/>
        </p:nvSpPr>
        <p:spPr bwMode="auto">
          <a:xfrm>
            <a:off x="2686050" y="2080022"/>
            <a:ext cx="3768329" cy="946547"/>
          </a:xfrm>
          <a:custGeom>
            <a:avLst/>
            <a:gdLst>
              <a:gd name="T0" fmla="*/ 0 w 4115"/>
              <a:gd name="T1" fmla="*/ 11 h 1813"/>
              <a:gd name="T2" fmla="*/ 2109 w 4115"/>
              <a:gd name="T3" fmla="*/ 1058 h 1813"/>
              <a:gd name="T4" fmla="*/ 4220 w 4115"/>
              <a:gd name="T5" fmla="*/ 0 h 1813"/>
              <a:gd name="T6" fmla="*/ 0 60000 65536"/>
              <a:gd name="T7" fmla="*/ 0 60000 65536"/>
              <a:gd name="T8" fmla="*/ 0 60000 65536"/>
              <a:gd name="T9" fmla="*/ 0 w 4115"/>
              <a:gd name="T10" fmla="*/ 0 h 1813"/>
              <a:gd name="T11" fmla="*/ 4115 w 4115"/>
              <a:gd name="T12" fmla="*/ 1813 h 18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15" h="1813">
                <a:moveTo>
                  <a:pt x="0" y="18"/>
                </a:moveTo>
                <a:cubicBezTo>
                  <a:pt x="685" y="915"/>
                  <a:pt x="1371" y="1813"/>
                  <a:pt x="2057" y="1810"/>
                </a:cubicBezTo>
                <a:cubicBezTo>
                  <a:pt x="2743" y="1807"/>
                  <a:pt x="3772" y="302"/>
                  <a:pt x="4115" y="0"/>
                </a:cubicBezTo>
              </a:path>
            </a:pathLst>
          </a:custGeom>
          <a:noFill/>
          <a:ln w="508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>
              <a:defRPr/>
            </a:pPr>
            <a:endParaRPr lang="en-US" sz="90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8" name="Footer Placeholder 3"/>
          <p:cNvSpPr txBox="1">
            <a:spLocks/>
          </p:cNvSpPr>
          <p:nvPr/>
        </p:nvSpPr>
        <p:spPr>
          <a:xfrm>
            <a:off x="7098227" y="4316655"/>
            <a:ext cx="2666218" cy="328866"/>
          </a:xfrm>
          <a:prstGeom prst="rect">
            <a:avLst/>
          </a:prstGeom>
        </p:spPr>
        <p:txBody>
          <a:bodyPr lIns="0" rIns="0" bIns="0" anchor="b"/>
          <a:lstStyle/>
          <a:p>
            <a:pPr algn="ctr">
              <a:defRPr/>
            </a:pPr>
            <a:r>
              <a:rPr lang="en-US" sz="800" dirty="0" err="1" smtClean="0">
                <a:solidFill>
                  <a:prstClr val="black"/>
                </a:solidFill>
                <a:latin typeface="+mj-lt"/>
                <a:cs typeface="Calibri"/>
              </a:rPr>
              <a:t>Lähde</a:t>
            </a:r>
            <a:r>
              <a:rPr lang="en-US" sz="800" dirty="0" smtClean="0">
                <a:solidFill>
                  <a:prstClr val="black"/>
                </a:solidFill>
                <a:latin typeface="+mj-lt"/>
                <a:cs typeface="Calibri"/>
              </a:rPr>
              <a:t>: </a:t>
            </a:r>
            <a:r>
              <a:rPr lang="en-US" sz="800" dirty="0">
                <a:solidFill>
                  <a:prstClr val="black"/>
                </a:solidFill>
                <a:latin typeface="+mj-lt"/>
                <a:cs typeface="Calibri"/>
              </a:rPr>
              <a:t>Neil Rackham </a:t>
            </a:r>
            <a:r>
              <a:rPr lang="en-US" sz="800" dirty="0" smtClean="0">
                <a:solidFill>
                  <a:prstClr val="black"/>
                </a:solidFill>
                <a:latin typeface="+mj-lt"/>
                <a:cs typeface="Calibri"/>
              </a:rPr>
              <a:t>(2012).</a:t>
            </a:r>
            <a:endParaRPr lang="en-US" sz="800" dirty="0">
              <a:solidFill>
                <a:prstClr val="black"/>
              </a:solidFill>
              <a:latin typeface="+mj-lt"/>
              <a:cs typeface="Calibri"/>
            </a:endParaRPr>
          </a:p>
        </p:txBody>
      </p:sp>
      <p:pic>
        <p:nvPicPr>
          <p:cNvPr id="29716" name="Picture 8" descr="Image result for eur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830" y="2336007"/>
            <a:ext cx="177403" cy="14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7" name="Picture 8" descr="Image result for eur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886" y="2619376"/>
            <a:ext cx="177403" cy="14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8" name="Picture 8" descr="Image result for eur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692" y="2538414"/>
            <a:ext cx="177403" cy="14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itle 1"/>
          <p:cNvSpPr txBox="1">
            <a:spLocks/>
          </p:cNvSpPr>
          <p:nvPr/>
        </p:nvSpPr>
        <p:spPr>
          <a:xfrm>
            <a:off x="744583" y="557732"/>
            <a:ext cx="6068174" cy="982937"/>
          </a:xfr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4C4C4C"/>
                </a:solidFill>
                <a:latin typeface="Tahoma" pitchFamily="34" charset="0"/>
                <a:ea typeface="ＭＳ Ｐゴシック" pitchFamily="1" charset="-128"/>
              </a:defRPr>
            </a:lvl9pPr>
          </a:lstStyle>
          <a:p>
            <a:pPr>
              <a:defRPr/>
            </a:pPr>
            <a:r>
              <a:rPr lang="en-US" sz="4000" kern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B2B-myynti </a:t>
            </a:r>
            <a:r>
              <a:rPr lang="en-US" sz="4000" kern="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muutoksessa</a:t>
            </a:r>
            <a:endParaRPr lang="en-US" sz="4000" kern="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6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2643189" y="1324949"/>
            <a:ext cx="77970" cy="31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8576" tIns="19289" rIns="38576" bIns="19289" anchor="ctr">
            <a:spAutoFit/>
          </a:bodyPr>
          <a:lstStyle>
            <a:lvl1pPr>
              <a:spcBef>
                <a:spcPct val="20000"/>
              </a:spcBef>
              <a:buClr>
                <a:srgbClr val="7CD568"/>
              </a:buClr>
              <a:buFont typeface="Wingdings" panose="05000000000000000000" pitchFamily="2" charset="2"/>
              <a:buChar char="§"/>
              <a:defRPr sz="24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7AC9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38CBC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99B1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89423" y="2867609"/>
            <a:ext cx="913967" cy="339079"/>
            <a:chOff x="324036" y="3883684"/>
            <a:chExt cx="2166439" cy="80374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324036" y="3883684"/>
              <a:ext cx="2166439" cy="803743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47577" y="3907225"/>
              <a:ext cx="2119357" cy="7566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Henkilösuhteet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79172" y="2437721"/>
            <a:ext cx="913967" cy="330272"/>
            <a:chOff x="246499" y="3004614"/>
            <a:chExt cx="2166439" cy="782867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246499" y="3004614"/>
              <a:ext cx="2166439" cy="782867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69428" y="3027543"/>
              <a:ext cx="2120581" cy="7370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Sopiva hinta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89423" y="2007732"/>
            <a:ext cx="913967" cy="350016"/>
            <a:chOff x="316301" y="0"/>
            <a:chExt cx="2166439" cy="829667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316301" y="0"/>
              <a:ext cx="2166439" cy="829667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40601" y="24300"/>
              <a:ext cx="2117839" cy="7810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Kilpailukykyiset</a:t>
              </a:r>
            </a:p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ratkaisut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62026" y="2950336"/>
            <a:ext cx="913967" cy="457277"/>
            <a:chOff x="3183000" y="1694434"/>
            <a:chExt cx="2166439" cy="1083915"/>
          </a:xfrm>
          <a:solidFill>
            <a:srgbClr val="FFFF66"/>
          </a:solidFill>
        </p:grpSpPr>
        <p:sp>
          <p:nvSpPr>
            <p:cNvPr id="19" name="Rounded Rectangle 18"/>
            <p:cNvSpPr/>
            <p:nvPr/>
          </p:nvSpPr>
          <p:spPr>
            <a:xfrm>
              <a:off x="3183000" y="1694434"/>
              <a:ext cx="2166439" cy="108391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214747" y="1726181"/>
              <a:ext cx="2102945" cy="10204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Dialogi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257400" y="3491896"/>
            <a:ext cx="913967" cy="454820"/>
            <a:chOff x="3142162" y="2197829"/>
            <a:chExt cx="2166439" cy="1663520"/>
          </a:xfrm>
          <a:solidFill>
            <a:srgbClr val="FFFF66"/>
          </a:solidFill>
        </p:grpSpPr>
        <p:sp>
          <p:nvSpPr>
            <p:cNvPr id="22" name="Rounded Rectangle 21"/>
            <p:cNvSpPr/>
            <p:nvPr/>
          </p:nvSpPr>
          <p:spPr>
            <a:xfrm>
              <a:off x="3142162" y="2197829"/>
              <a:ext cx="2166439" cy="166352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190885" y="2246552"/>
              <a:ext cx="2068993" cy="1566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 smtClean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Mukauttaminen </a:t>
              </a: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ja räätälöinti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73308" y="2485643"/>
            <a:ext cx="913967" cy="385207"/>
            <a:chOff x="3197818" y="4604149"/>
            <a:chExt cx="2166439" cy="913082"/>
          </a:xfrm>
          <a:solidFill>
            <a:srgbClr val="FFFF66"/>
          </a:solidFill>
        </p:grpSpPr>
        <p:sp>
          <p:nvSpPr>
            <p:cNvPr id="25" name="Rounded Rectangle 24"/>
            <p:cNvSpPr/>
            <p:nvPr/>
          </p:nvSpPr>
          <p:spPr>
            <a:xfrm>
              <a:off x="3197818" y="4604149"/>
              <a:ext cx="2166439" cy="913082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224561" y="4630892"/>
              <a:ext cx="2112953" cy="85959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Asiantuntemus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32272" y="1822291"/>
            <a:ext cx="913967" cy="439932"/>
            <a:chOff x="6094153" y="1283151"/>
            <a:chExt cx="2166439" cy="607781"/>
          </a:xfrm>
          <a:solidFill>
            <a:srgbClr val="92D050">
              <a:alpha val="30000"/>
            </a:srgbClr>
          </a:solidFill>
        </p:grpSpPr>
        <p:sp>
          <p:nvSpPr>
            <p:cNvPr id="28" name="Rounded Rectangle 27"/>
            <p:cNvSpPr/>
            <p:nvPr/>
          </p:nvSpPr>
          <p:spPr>
            <a:xfrm>
              <a:off x="6094153" y="1283151"/>
              <a:ext cx="2166439" cy="60778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6111954" y="1300952"/>
              <a:ext cx="2130837" cy="5721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Syvällinen asiakas-ymmärrys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32272" y="2328731"/>
            <a:ext cx="913967" cy="321116"/>
            <a:chOff x="6094153" y="1284659"/>
            <a:chExt cx="2166439" cy="761163"/>
          </a:xfrm>
          <a:solidFill>
            <a:srgbClr val="92D050">
              <a:alpha val="30000"/>
            </a:srgbClr>
          </a:solidFill>
        </p:grpSpPr>
        <p:sp>
          <p:nvSpPr>
            <p:cNvPr id="31" name="Rounded Rectangle 30"/>
            <p:cNvSpPr/>
            <p:nvPr/>
          </p:nvSpPr>
          <p:spPr>
            <a:xfrm>
              <a:off x="6094153" y="1284659"/>
              <a:ext cx="2166439" cy="761163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6116447" y="1306953"/>
              <a:ext cx="2121851" cy="7165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Innovatiivisuus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23808" y="2723666"/>
            <a:ext cx="913967" cy="444785"/>
            <a:chOff x="6094153" y="1266417"/>
            <a:chExt cx="2166439" cy="1054304"/>
          </a:xfrm>
          <a:solidFill>
            <a:srgbClr val="92D050">
              <a:alpha val="30000"/>
            </a:srgbClr>
          </a:solidFill>
        </p:grpSpPr>
        <p:sp>
          <p:nvSpPr>
            <p:cNvPr id="34" name="Rounded Rectangle 33"/>
            <p:cNvSpPr/>
            <p:nvPr/>
          </p:nvSpPr>
          <p:spPr>
            <a:xfrm>
              <a:off x="6094153" y="1266417"/>
              <a:ext cx="2166439" cy="105430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6125033" y="1297297"/>
              <a:ext cx="2104679" cy="9925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Sitoutuminen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622867" y="3235250"/>
            <a:ext cx="913967" cy="320864"/>
            <a:chOff x="6094153" y="1275316"/>
            <a:chExt cx="2166439" cy="1684133"/>
          </a:xfrm>
          <a:solidFill>
            <a:srgbClr val="92D050">
              <a:alpha val="30000"/>
            </a:srgbClr>
          </a:solidFill>
        </p:grpSpPr>
        <p:sp>
          <p:nvSpPr>
            <p:cNvPr id="37" name="Rounded Rectangle 36"/>
            <p:cNvSpPr/>
            <p:nvPr/>
          </p:nvSpPr>
          <p:spPr>
            <a:xfrm>
              <a:off x="6094153" y="1275316"/>
              <a:ext cx="2166439" cy="1684133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6143480" y="1324643"/>
              <a:ext cx="2067785" cy="15854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Partneruus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24606" y="3645759"/>
            <a:ext cx="913967" cy="253204"/>
            <a:chOff x="6094153" y="0"/>
            <a:chExt cx="2166439" cy="2874124"/>
          </a:xfrm>
          <a:solidFill>
            <a:srgbClr val="92D050">
              <a:alpha val="30000"/>
            </a:srgbClr>
          </a:solidFill>
        </p:grpSpPr>
        <p:sp>
          <p:nvSpPr>
            <p:cNvPr id="40" name="Rounded Rectangle 39"/>
            <p:cNvSpPr/>
            <p:nvPr/>
          </p:nvSpPr>
          <p:spPr>
            <a:xfrm>
              <a:off x="6094153" y="0"/>
              <a:ext cx="2166439" cy="287412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6157606" y="63453"/>
              <a:ext cx="2039533" cy="27472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431" tIns="16073" rIns="21431" bIns="16073" spcCol="1270" anchor="ctr"/>
            <a:lstStyle/>
            <a:p>
              <a:pPr algn="ctr" defTabSz="375038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i-FI" sz="900" b="1" dirty="0" smtClean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Ammattimaisuus</a:t>
              </a:r>
              <a:endParaRPr lang="fi-FI" sz="9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1759" name="TextBox 4"/>
          <p:cNvSpPr txBox="1">
            <a:spLocks noChangeArrowheads="1"/>
          </p:cNvSpPr>
          <p:nvPr/>
        </p:nvSpPr>
        <p:spPr bwMode="auto">
          <a:xfrm>
            <a:off x="3642342" y="2075187"/>
            <a:ext cx="231153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CD568"/>
              </a:buClr>
              <a:buFont typeface="Wingdings" panose="05000000000000000000" pitchFamily="2" charset="2"/>
              <a:buChar char="§"/>
              <a:defRPr sz="24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7AC9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38CBC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99B1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350" b="1" dirty="0">
                <a:solidFill>
                  <a:schemeClr val="tx1"/>
                </a:solidFill>
                <a:latin typeface="+mn-lt"/>
              </a:rPr>
              <a:t>Asiakkaat ja myyjät odottavat</a:t>
            </a:r>
            <a:endParaRPr lang="fi-FI" altLang="fi-FI" sz="135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760" name="TextBox 41"/>
          <p:cNvSpPr txBox="1">
            <a:spLocks noChangeArrowheads="1"/>
          </p:cNvSpPr>
          <p:nvPr/>
        </p:nvSpPr>
        <p:spPr bwMode="auto">
          <a:xfrm>
            <a:off x="1692595" y="1488890"/>
            <a:ext cx="26695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CD568"/>
              </a:buClr>
              <a:buFont typeface="Wingdings" panose="05000000000000000000" pitchFamily="2" charset="2"/>
              <a:buChar char="§"/>
              <a:defRPr sz="24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7AC9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38CBC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99B1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350" b="1" dirty="0">
                <a:solidFill>
                  <a:schemeClr val="tx1"/>
                </a:solidFill>
                <a:latin typeface="+mn-lt"/>
              </a:rPr>
              <a:t>Asiakkaat odottavat kohtaamiselta</a:t>
            </a:r>
            <a:endParaRPr lang="fi-FI" altLang="fi-FI" sz="135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761" name="TextBox 42"/>
          <p:cNvSpPr txBox="1">
            <a:spLocks noChangeArrowheads="1"/>
          </p:cNvSpPr>
          <p:nvPr/>
        </p:nvSpPr>
        <p:spPr bwMode="auto">
          <a:xfrm>
            <a:off x="5138120" y="1505190"/>
            <a:ext cx="247849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CD568"/>
              </a:buClr>
              <a:buFont typeface="Wingdings" panose="05000000000000000000" pitchFamily="2" charset="2"/>
              <a:buChar char="§"/>
              <a:defRPr sz="24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7AC9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38CBC"/>
              </a:buClr>
              <a:buFont typeface="Wingdings" panose="05000000000000000000" pitchFamily="2" charset="2"/>
              <a:buChar char="§"/>
              <a:defRPr sz="2000"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99B1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1A18"/>
              </a:buClr>
              <a:buFont typeface="Wingdings" panose="05000000000000000000" pitchFamily="2" charset="2"/>
              <a:buChar char="§"/>
              <a:defRPr>
                <a:solidFill>
                  <a:srgbClr val="4C4C4C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1350" b="1" dirty="0">
                <a:solidFill>
                  <a:schemeClr val="tx1"/>
                </a:solidFill>
                <a:latin typeface="+mn-lt"/>
              </a:rPr>
              <a:t>Myyjät odottavat kohtaamiselta</a:t>
            </a:r>
            <a:endParaRPr lang="fi-FI" altLang="fi-FI" sz="135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852336" y="98245"/>
            <a:ext cx="7891542" cy="75198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fi-FI" sz="4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Kuilu asiakkaiden ja myyjien odotuksissa (UA/F2F)</a:t>
            </a:r>
            <a:endParaRPr lang="fi-FI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8324" y="4214271"/>
            <a:ext cx="7522795" cy="879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63" dirty="0"/>
              <a:t>Lähde: Kaski, T., Hautamäki, P., Pullins, E. &amp; Kock, H. (2017). </a:t>
            </a:r>
            <a:r>
              <a:rPr lang="fi-FI" sz="863" b="1" dirty="0" err="1"/>
              <a:t>Buyer</a:t>
            </a:r>
            <a:r>
              <a:rPr lang="fi-FI" sz="863" b="1" dirty="0"/>
              <a:t> </a:t>
            </a:r>
            <a:r>
              <a:rPr lang="fi-FI" sz="863" b="1" dirty="0" err="1"/>
              <a:t>versus</a:t>
            </a:r>
            <a:r>
              <a:rPr lang="fi-FI" sz="863" b="1" dirty="0"/>
              <a:t> </a:t>
            </a:r>
            <a:r>
              <a:rPr lang="fi-FI" sz="863" b="1" dirty="0" err="1"/>
              <a:t>salesperson</a:t>
            </a:r>
            <a:r>
              <a:rPr lang="fi-FI" sz="863" b="1" dirty="0"/>
              <a:t> </a:t>
            </a:r>
            <a:r>
              <a:rPr lang="fi-FI" sz="863" b="1" dirty="0" err="1"/>
              <a:t>expectations</a:t>
            </a:r>
            <a:r>
              <a:rPr lang="fi-FI" sz="863" b="1" dirty="0"/>
              <a:t> for an </a:t>
            </a:r>
            <a:r>
              <a:rPr lang="fi-FI" sz="863" b="1" dirty="0" err="1"/>
              <a:t>initial</a:t>
            </a:r>
            <a:r>
              <a:rPr lang="fi-FI" sz="863" b="1" dirty="0"/>
              <a:t> B2B </a:t>
            </a:r>
            <a:r>
              <a:rPr lang="fi-FI" sz="863" b="1" dirty="0" err="1"/>
              <a:t>sales</a:t>
            </a:r>
            <a:r>
              <a:rPr lang="fi-FI" sz="863" b="1" dirty="0"/>
              <a:t> </a:t>
            </a:r>
            <a:r>
              <a:rPr lang="fi-FI" sz="863" b="1" dirty="0" err="1"/>
              <a:t>meeting</a:t>
            </a:r>
            <a:r>
              <a:rPr lang="fi-FI" sz="863" b="1" dirty="0"/>
              <a:t>. </a:t>
            </a:r>
            <a:endParaRPr lang="fi-FI" sz="863" b="1" dirty="0"/>
          </a:p>
          <a:p>
            <a:r>
              <a:rPr lang="fi-FI" sz="863" dirty="0"/>
              <a:t>Journal </a:t>
            </a:r>
            <a:r>
              <a:rPr lang="fi-FI" sz="863" dirty="0"/>
              <a:t>of Business and Industrial Marketing, 32(1</a:t>
            </a:r>
            <a:r>
              <a:rPr lang="fi-FI" sz="863" dirty="0"/>
              <a:t>).</a:t>
            </a:r>
          </a:p>
          <a:p>
            <a:r>
              <a:rPr lang="en-US" sz="863" dirty="0"/>
              <a:t>Note: In the context of selling professional services or ICT services and solutions. Data included 50 interviews.</a:t>
            </a:r>
          </a:p>
          <a:p>
            <a:endParaRPr lang="fi-FI" sz="863" dirty="0"/>
          </a:p>
          <a:p>
            <a:r>
              <a:rPr lang="fi-FI" sz="863" dirty="0"/>
              <a:t> </a:t>
            </a:r>
          </a:p>
          <a:p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355323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451" y="553452"/>
            <a:ext cx="8470900" cy="737593"/>
          </a:xfrm>
        </p:spPr>
        <p:txBody>
          <a:bodyPr>
            <a:noAutofit/>
          </a:bodyPr>
          <a:lstStyle/>
          <a:p>
            <a:pPr algn="l"/>
            <a:r>
              <a:rPr lang="fi-FI" sz="2700" dirty="0" smtClean="0">
                <a:solidFill>
                  <a:schemeClr val="tx1"/>
                </a:solidFill>
              </a:rPr>
              <a:t>Tämän päivän myynti vaatii </a:t>
            </a:r>
            <a:r>
              <a:rPr lang="fi-FI" sz="2700" dirty="0">
                <a:solidFill>
                  <a:schemeClr val="tx1"/>
                </a:solidFill>
              </a:rPr>
              <a:t>uutta </a:t>
            </a:r>
            <a:r>
              <a:rPr lang="fi-FI" sz="2700" dirty="0" smtClean="0">
                <a:solidFill>
                  <a:schemeClr val="tx1"/>
                </a:solidFill>
              </a:rPr>
              <a:t>ajattelua </a:t>
            </a:r>
            <a:r>
              <a:rPr lang="fi-FI" sz="2700" dirty="0">
                <a:solidFill>
                  <a:schemeClr val="tx1"/>
                </a:solidFill>
              </a:rPr>
              <a:t>ja tapaa </a:t>
            </a:r>
            <a:r>
              <a:rPr lang="fi-FI" sz="2700" dirty="0" smtClean="0">
                <a:solidFill>
                  <a:schemeClr val="tx1"/>
                </a:solidFill>
              </a:rPr>
              <a:t>tehdä…</a:t>
            </a:r>
            <a:endParaRPr lang="fi-FI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0571" y="1159824"/>
            <a:ext cx="7545803" cy="28622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solidFill>
                  <a:schemeClr val="tx1"/>
                </a:solidFill>
              </a:rPr>
              <a:t>Liiketoiminta tapahtuu globaalilla tasolla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solidFill>
                  <a:schemeClr val="tx1"/>
                </a:solidFill>
              </a:rPr>
              <a:t>Asiakkaiden haasteet ovat kompleksisempia ja päätöksenteko entistä korkeammalla tasolla ja </a:t>
            </a:r>
            <a:r>
              <a:rPr lang="fi-FI" sz="2000" dirty="0" smtClean="0">
                <a:solidFill>
                  <a:schemeClr val="tx1"/>
                </a:solidFill>
              </a:rPr>
              <a:t>palveluita </a:t>
            </a:r>
            <a:r>
              <a:rPr lang="fi-FI" sz="2000" dirty="0">
                <a:solidFill>
                  <a:schemeClr val="tx1"/>
                </a:solidFill>
              </a:rPr>
              <a:t>halutaan ostaa </a:t>
            </a:r>
            <a:r>
              <a:rPr lang="fi-FI" sz="2000" dirty="0" smtClean="0">
                <a:solidFill>
                  <a:schemeClr val="tx1"/>
                </a:solidFill>
              </a:rPr>
              <a:t>helposti</a:t>
            </a:r>
            <a:endParaRPr lang="fi-FI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solidFill>
                  <a:schemeClr val="tx1"/>
                </a:solidFill>
              </a:rPr>
              <a:t>Ostaminen </a:t>
            </a:r>
            <a:r>
              <a:rPr lang="fi-FI" sz="2000" dirty="0" smtClean="0">
                <a:solidFill>
                  <a:schemeClr val="tx1"/>
                </a:solidFill>
              </a:rPr>
              <a:t>on ammattimaistunut </a:t>
            </a:r>
            <a:r>
              <a:rPr lang="fi-FI" sz="2000" dirty="0">
                <a:solidFill>
                  <a:schemeClr val="tx1"/>
                </a:solidFill>
              </a:rPr>
              <a:t>ja halutaan välttää kiinteitä investointeja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solidFill>
                  <a:schemeClr val="tx1"/>
                </a:solidFill>
              </a:rPr>
              <a:t>Asiakas tekee päätöksiä yhteistyökumppanista jo varhaisemmassa </a:t>
            </a:r>
            <a:r>
              <a:rPr lang="fi-FI" sz="2000" dirty="0" smtClean="0">
                <a:solidFill>
                  <a:schemeClr val="tx1"/>
                </a:solidFill>
              </a:rPr>
              <a:t>vaiheessa ja hakee verkosta laajasti tietoa (!)</a:t>
            </a:r>
            <a:endParaRPr lang="fi-FI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solidFill>
                  <a:schemeClr val="tx1"/>
                </a:solidFill>
              </a:rPr>
              <a:t>Tapaamisista </a:t>
            </a:r>
            <a:r>
              <a:rPr lang="fi-FI" sz="2000" dirty="0">
                <a:solidFill>
                  <a:schemeClr val="tx1"/>
                </a:solidFill>
              </a:rPr>
              <a:t>asiakas </a:t>
            </a:r>
            <a:r>
              <a:rPr lang="fi-FI" sz="2000" dirty="0">
                <a:solidFill>
                  <a:schemeClr val="tx1"/>
                </a:solidFill>
              </a:rPr>
              <a:t>haluaa </a:t>
            </a:r>
            <a:r>
              <a:rPr lang="fi-FI" sz="2000" dirty="0" smtClean="0">
                <a:solidFill>
                  <a:schemeClr val="tx1"/>
                </a:solidFill>
              </a:rPr>
              <a:t>arvoa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>
                <a:solidFill>
                  <a:schemeClr val="tx1"/>
                </a:solidFill>
              </a:rPr>
              <a:t>tuoretta ja näkemyksellistä toimialatietoa sekä </a:t>
            </a:r>
            <a:r>
              <a:rPr lang="fi-FI" sz="2000" dirty="0" err="1" smtClean="0">
                <a:solidFill>
                  <a:schemeClr val="tx1"/>
                </a:solidFill>
              </a:rPr>
              <a:t>esimerkkicasejen</a:t>
            </a:r>
            <a:r>
              <a:rPr lang="fi-FI" sz="2000" dirty="0" smtClean="0">
                <a:solidFill>
                  <a:schemeClr val="tx1"/>
                </a:solidFill>
              </a:rPr>
              <a:t> </a:t>
            </a:r>
            <a:r>
              <a:rPr lang="fi-FI" sz="2000" dirty="0">
                <a:solidFill>
                  <a:schemeClr val="tx1"/>
                </a:solidFill>
              </a:rPr>
              <a:t>kautta arvoa liiketoiminnalle</a:t>
            </a:r>
          </a:p>
          <a:p>
            <a:pPr marL="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/>
            </a:r>
            <a:br>
              <a:rPr lang="fi-FI" sz="2000" dirty="0">
                <a:solidFill>
                  <a:schemeClr val="tx1"/>
                </a:solidFill>
              </a:rPr>
            </a:b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9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431" y="1915160"/>
            <a:ext cx="8470900" cy="737593"/>
          </a:xfrm>
        </p:spPr>
        <p:txBody>
          <a:bodyPr/>
          <a:lstStyle/>
          <a:p>
            <a:pPr algn="l"/>
            <a:r>
              <a:rPr lang="fi-FI" sz="4000" dirty="0" smtClean="0"/>
              <a:t>Mikä </a:t>
            </a:r>
            <a:r>
              <a:rPr lang="fi-FI" sz="4000" dirty="0" smtClean="0"/>
              <a:t>myynnissä </a:t>
            </a:r>
            <a:r>
              <a:rPr lang="fi-FI" sz="4000" dirty="0" smtClean="0"/>
              <a:t>on </a:t>
            </a:r>
            <a:r>
              <a:rPr lang="fi-FI" sz="4000" dirty="0" smtClean="0"/>
              <a:t>mielestäsi kaikista </a:t>
            </a:r>
            <a:r>
              <a:rPr lang="fi-FI" sz="4000" dirty="0" smtClean="0"/>
              <a:t>haasteellisinta?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1450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i-FI" sz="4000" dirty="0" smtClean="0"/>
              <a:t>Globaalisti B2B-myyjien mukaan haasteellisinta on…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1001" y="2025545"/>
            <a:ext cx="7545803" cy="2862263"/>
          </a:xfrm>
        </p:spPr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uden</a:t>
            </a:r>
            <a:r>
              <a:rPr lang="en-US" dirty="0" smtClean="0"/>
              <a:t> </a:t>
            </a:r>
            <a:r>
              <a:rPr lang="en-US" dirty="0" err="1" smtClean="0"/>
              <a:t>asiakassuhteen</a:t>
            </a:r>
            <a:r>
              <a:rPr lang="en-US" dirty="0" smtClean="0"/>
              <a:t> tai </a:t>
            </a:r>
            <a:r>
              <a:rPr lang="en-US" dirty="0" err="1" smtClean="0"/>
              <a:t>kohtaamisen</a:t>
            </a:r>
            <a:r>
              <a:rPr lang="en-US" dirty="0" smtClean="0"/>
              <a:t> </a:t>
            </a:r>
            <a:r>
              <a:rPr lang="en-US" dirty="0" err="1" smtClean="0"/>
              <a:t>avaaminen</a:t>
            </a:r>
            <a:r>
              <a:rPr lang="en-US" dirty="0" smtClean="0"/>
              <a:t> (</a:t>
            </a:r>
            <a:r>
              <a:rPr lang="en-US" dirty="0"/>
              <a:t>25</a:t>
            </a:r>
            <a:r>
              <a:rPr lang="en-US" dirty="0" smtClean="0"/>
              <a:t>%)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Yhteenvedon</a:t>
            </a:r>
            <a:r>
              <a:rPr lang="en-US" dirty="0" smtClean="0"/>
              <a:t> </a:t>
            </a:r>
            <a:r>
              <a:rPr lang="en-US" dirty="0" err="1" smtClean="0"/>
              <a:t>teko</a:t>
            </a:r>
            <a:r>
              <a:rPr lang="en-US" dirty="0" smtClean="0"/>
              <a:t> ja </a:t>
            </a:r>
            <a:r>
              <a:rPr lang="en-US" dirty="0" err="1" smtClean="0"/>
              <a:t>oman</a:t>
            </a:r>
            <a:r>
              <a:rPr lang="en-US" dirty="0" smtClean="0"/>
              <a:t> </a:t>
            </a:r>
            <a:r>
              <a:rPr lang="en-US" dirty="0" err="1" smtClean="0"/>
              <a:t>tarjooman</a:t>
            </a:r>
            <a:r>
              <a:rPr lang="en-US" dirty="0" smtClean="0"/>
              <a:t> </a:t>
            </a:r>
            <a:r>
              <a:rPr lang="en-US" dirty="0" err="1" smtClean="0"/>
              <a:t>esittäminen</a:t>
            </a:r>
            <a:r>
              <a:rPr lang="en-US" dirty="0" smtClean="0"/>
              <a:t> (</a:t>
            </a:r>
            <a:r>
              <a:rPr lang="en-US" dirty="0"/>
              <a:t>50</a:t>
            </a:r>
            <a:r>
              <a:rPr lang="en-US" dirty="0" smtClean="0"/>
              <a:t>%)</a:t>
            </a:r>
          </a:p>
          <a:p>
            <a:endParaRPr lang="en-US" dirty="0" smtClean="0"/>
          </a:p>
          <a:p>
            <a:r>
              <a:rPr lang="en-US" dirty="0" err="1" smtClean="0"/>
              <a:t>Klousaus</a:t>
            </a:r>
            <a:r>
              <a:rPr lang="en-US" dirty="0" smtClean="0"/>
              <a:t> (</a:t>
            </a:r>
            <a:r>
              <a:rPr lang="en-US" dirty="0"/>
              <a:t>25</a:t>
            </a:r>
            <a:r>
              <a:rPr lang="en-US" dirty="0" smtClean="0"/>
              <a:t>%)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7634921" y="4543022"/>
            <a:ext cx="12795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 smtClean="0"/>
              <a:t>Lähde: Dave </a:t>
            </a:r>
            <a:r>
              <a:rPr lang="fi-FI" sz="800" dirty="0" err="1" smtClean="0"/>
              <a:t>Kurlan</a:t>
            </a:r>
            <a:r>
              <a:rPr lang="fi-FI" sz="800" dirty="0" smtClean="0"/>
              <a:t> (2017)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191581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TAMK 2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64BEC8"/>
      </a:accent1>
      <a:accent2>
        <a:srgbClr val="AED820"/>
      </a:accent2>
      <a:accent3>
        <a:srgbClr val="FF0066"/>
      </a:accent3>
      <a:accent4>
        <a:srgbClr val="F5671B"/>
      </a:accent4>
      <a:accent5>
        <a:srgbClr val="4C4C4C"/>
      </a:accent5>
      <a:accent6>
        <a:srgbClr val="000000"/>
      </a:accent6>
      <a:hlink>
        <a:srgbClr val="1E9DD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641</Words>
  <Application>Microsoft Office PowerPoint</Application>
  <PresentationFormat>On-screen Show (16:9)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Keuken naistenpäivän myynti-ilta: Minustako myyntitykki?  Vieraana myynnin tohtori, tutkija Pia Hautamäki  </vt:lpstr>
      <vt:lpstr>Millainen tyyppi on myyntitykki?  </vt:lpstr>
      <vt:lpstr>B2B-asiakkaat kertovat…</vt:lpstr>
      <vt:lpstr>Suomalaisittain myynnin haasteet…</vt:lpstr>
      <vt:lpstr>PowerPoint Presentation</vt:lpstr>
      <vt:lpstr>Kuilu asiakkaiden ja myyjien odotuksissa (UA/F2F)</vt:lpstr>
      <vt:lpstr>Tämän päivän myynti vaatii uutta ajattelua ja tapaa tehdä…</vt:lpstr>
      <vt:lpstr>Mikä myynnissä on mielestäsi kaikista haasteellisinta?</vt:lpstr>
      <vt:lpstr>Globaalisti B2B-myyjien mukaan haasteellisinta on…</vt:lpstr>
      <vt:lpstr>Mitä myyntikohtaamisessa sitten  pitäisi tapahtua?</vt:lpstr>
      <vt:lpstr>Myyntikohtaamisen vaiheet</vt:lpstr>
      <vt:lpstr>PowerPoint Presentation</vt:lpstr>
      <vt:lpstr>Digitaalisuus luo meille uusia mahdollisuuksia onnistua myynnissä kansainvälisellä tasolla</vt:lpstr>
      <vt:lpstr>Asiakaskäyttäytymisen muutos ei ole vähentänyt myyjien tarvetta </vt:lpstr>
      <vt:lpstr>Myynti on asiakkaan ja myyntiorganisaation liiketoimintamahdollisuuksien kehittämistä yhteistyössä, yhtäaikaisesti ja pitkäjänteisesti. Yhteinen tarve rakentuu dialogin kautta.  Tärkeintä on TOIMIA ROHKEASTI                                ja OPPIA joka päivä! </vt:lpstr>
      <vt:lpstr>Millaisia toimia ajattelit tehdä jo tänään  myynnin kehittämiseksi?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Hanna-Leena Saarenmaa</dc:creator>
  <cp:keywords/>
  <dc:description/>
  <cp:lastModifiedBy>Pia Hautamäki</cp:lastModifiedBy>
  <cp:revision>407</cp:revision>
  <dcterms:created xsi:type="dcterms:W3CDTF">2015-11-11T10:04:26Z</dcterms:created>
  <dcterms:modified xsi:type="dcterms:W3CDTF">2018-03-07T21:02:04Z</dcterms:modified>
  <cp:category/>
</cp:coreProperties>
</file>